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332" r:id="rId3"/>
    <p:sldId id="326" r:id="rId4"/>
    <p:sldId id="259" r:id="rId5"/>
    <p:sldId id="287" r:id="rId6"/>
    <p:sldId id="289" r:id="rId7"/>
    <p:sldId id="347" r:id="rId8"/>
    <p:sldId id="348" r:id="rId9"/>
    <p:sldId id="285" r:id="rId10"/>
    <p:sldId id="335" r:id="rId11"/>
    <p:sldId id="338" r:id="rId12"/>
    <p:sldId id="301" r:id="rId13"/>
    <p:sldId id="336" r:id="rId14"/>
    <p:sldId id="339" r:id="rId15"/>
    <p:sldId id="340" r:id="rId16"/>
    <p:sldId id="272" r:id="rId17"/>
    <p:sldId id="273" r:id="rId18"/>
    <p:sldId id="342" r:id="rId19"/>
    <p:sldId id="349" r:id="rId20"/>
    <p:sldId id="327" r:id="rId21"/>
    <p:sldId id="266" r:id="rId22"/>
    <p:sldId id="270" r:id="rId23"/>
    <p:sldId id="271" r:id="rId24"/>
    <p:sldId id="328" r:id="rId25"/>
    <p:sldId id="265" r:id="rId26"/>
    <p:sldId id="279" r:id="rId27"/>
    <p:sldId id="322" r:id="rId28"/>
    <p:sldId id="346" r:id="rId29"/>
    <p:sldId id="258" r:id="rId30"/>
    <p:sldId id="257" r:id="rId31"/>
    <p:sldId id="324" r:id="rId32"/>
    <p:sldId id="284" r:id="rId33"/>
    <p:sldId id="261" r:id="rId34"/>
  </p:sldIdLst>
  <p:sldSz cx="9144000" cy="6858000" type="screen4x3"/>
  <p:notesSz cx="7010400" cy="9296400"/>
  <p:embeddedFontLs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Georgia" panose="02040502050405020303" pitchFamily="18" charset="0"/>
      <p:regular r:id="rId41"/>
      <p:bold r:id="rId42"/>
      <p:italic r:id="rId43"/>
      <p:boldItalic r:id="rId44"/>
    </p:embeddedFont>
    <p:embeddedFont>
      <p:font typeface="Lucida Bright" panose="02040602050505020304" pitchFamily="18" charset="0"/>
      <p:regular r:id="rId45"/>
      <p:bold r:id="rId46"/>
      <p:italic r:id="rId47"/>
      <p:boldItalic r:id="rId48"/>
    </p:embeddedFont>
    <p:embeddedFont>
      <p:font typeface="Trebuchet MS" panose="020B0603020202020204" pitchFamily="34" charset="0"/>
      <p:regular r:id="rId49"/>
      <p:bold r:id="rId50"/>
      <p:italic r:id="rId51"/>
      <p:boldItalic r:id="rId52"/>
    </p:embeddedFont>
    <p:embeddedFont>
      <p:font typeface="Verdana" panose="020B0604030504040204" pitchFamily="34" charset="0"/>
      <p:regular r:id="rId53"/>
      <p:bold r:id="rId54"/>
      <p:italic r:id="rId55"/>
      <p:boldItalic r:id="rId56"/>
    </p:embeddedFont>
  </p:embeddedFontLst>
  <p:defaultTextStyle>
    <a:defPPr>
      <a:defRPr lang="en-US"/>
    </a:defPPr>
    <a:lvl1pPr marL="0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3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6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33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AEA072"/>
    <a:srgbClr val="00002F"/>
    <a:srgbClr val="9C8D5A"/>
    <a:srgbClr val="C4BD97"/>
    <a:srgbClr val="DDD9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898" autoAdjust="0"/>
    <p:restoredTop sz="94607" autoAdjust="0"/>
  </p:normalViewPr>
  <p:slideViewPr>
    <p:cSldViewPr snapToGrid="0" snapToObjects="1">
      <p:cViewPr varScale="1">
        <p:scale>
          <a:sx n="116" d="100"/>
          <a:sy n="116" d="100"/>
        </p:scale>
        <p:origin x="102" y="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font" Target="fonts/font1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5.fntdata"/><Relationship Id="rId54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font" Target="fonts/font17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49" Type="http://schemas.openxmlformats.org/officeDocument/2006/relationships/font" Target="fonts/font13.fntdata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font" Target="fonts/font16.fntdata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font" Target="fonts/font20.fntdata"/><Relationship Id="rId8" Type="http://schemas.openxmlformats.org/officeDocument/2006/relationships/slide" Target="slides/slide7.xml"/><Relationship Id="rId51" Type="http://schemas.openxmlformats.org/officeDocument/2006/relationships/font" Target="fonts/font15.fntdata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8748E73-9982-9B45-974F-12EEC2946B21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28A60EE-E913-354F-9C2F-D1B35C4E6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4089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913A977-A603-46EC-ADEF-EE7FFD48A628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52A537C-83C2-4E07-BD8B-4DC1CC913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654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A537C-83C2-4E07-BD8B-4DC1CC913A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4534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 for</a:t>
            </a:r>
            <a:r>
              <a:rPr lang="en-US" baseline="0" dirty="0"/>
              <a:t> an award – maybe it just didn’t come in the mail. </a:t>
            </a:r>
          </a:p>
          <a:p>
            <a:endParaRPr lang="en-US" baseline="0" dirty="0"/>
          </a:p>
          <a:p>
            <a:r>
              <a:rPr lang="en-US" baseline="0" dirty="0"/>
              <a:t>**** update to a 2020 person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A537C-83C2-4E07-BD8B-4DC1CC913AF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186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5772">
              <a:defRPr/>
            </a:pPr>
            <a:r>
              <a:rPr lang="en-US" dirty="0"/>
              <a:t>*****Update to a 2020 person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A537C-83C2-4E07-BD8B-4DC1CC913AF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4232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if you completed at a previous institution, no need to complete again. If your MPN has expired, we will contact you.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A537C-83C2-4E07-BD8B-4DC1CC913AF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3190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on “more” to see the</a:t>
            </a:r>
            <a:r>
              <a:rPr lang="en-US" baseline="0" dirty="0"/>
              <a:t> full list and details, including links/instructions.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A537C-83C2-4E07-BD8B-4DC1CC913AF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9674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Follow the link to either the UA form or guidance</a:t>
            </a:r>
            <a:r>
              <a:rPr lang="en-US" baseline="0" dirty="0"/>
              <a:t> to obtain the documents we’ve requested.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A537C-83C2-4E07-BD8B-4DC1CC913AF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373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A537C-83C2-4E07-BD8B-4DC1CC913AF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7389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Emphasis on length</a:t>
            </a:r>
            <a:r>
              <a:rPr lang="en-US" baseline="0" dirty="0"/>
              <a:t> of time needed for us to process loans in July/August/September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A537C-83C2-4E07-BD8B-4DC1CC913AF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1000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A537C-83C2-4E07-BD8B-4DC1CC913AF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5507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>
            <a:extLst>
              <a:ext uri="{FF2B5EF4-FFF2-40B4-BE49-F238E27FC236}">
                <a16:creationId xmlns:a16="http://schemas.microsoft.com/office/drawing/2014/main" id="{05C70D6C-6005-4828-9032-525189088F2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>
            <a:extLst>
              <a:ext uri="{FF2B5EF4-FFF2-40B4-BE49-F238E27FC236}">
                <a16:creationId xmlns:a16="http://schemas.microsoft.com/office/drawing/2014/main" id="{332BB7C2-29B3-46F0-9B38-D87AF8B69F5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Emphasis on length of time needed for us to process loans in July/August/September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B598BF-B9B2-4A7F-A676-111794FB59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215A18-62BE-4C89-B6D9-7941B5DA2E6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92614E19-F610-485B-A6D5-B80A37DDD7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6CE19795-8AE6-4D12-BC68-85896B45A8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3E91C6-D541-4B7B-AF01-C5CA57424B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22BCF6-2B62-4056-A3CE-83BDC2B8FF7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8D08588A-4FBF-48E4-B839-4C3E1F093EF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36E8C0BD-BF88-4E5D-A1A8-95E4312A3F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940BE7-2AB9-442A-B68A-C84762162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7E558A-771F-405A-A03B-BA9F9F87DC4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Shows</a:t>
            </a:r>
            <a:r>
              <a:rPr lang="en-US" baseline="0" dirty="0"/>
              <a:t> where students would submit a HAZ referral...What the form looks like.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8CE96-4AD8-467A-A38A-805AF21F90F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8730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discusses</a:t>
            </a:r>
            <a:r>
              <a:rPr lang="en-US" baseline="0" dirty="0"/>
              <a:t> the free financial coaching available in Simmons Hall. Students can register for an appointment at the </a:t>
            </a:r>
            <a:r>
              <a:rPr lang="en-US" baseline="0" dirty="0" err="1"/>
              <a:t>ZipAssist</a:t>
            </a:r>
            <a:r>
              <a:rPr lang="en-US" baseline="0" dirty="0"/>
              <a:t> website. He consistently is booked 3 weeks in advance, so encourage students to sign up quickly if they’re interested.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0596A-2F86-4973-8315-42B0113E005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9405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Reminders, announcements</a:t>
            </a:r>
            <a:r>
              <a:rPr lang="en-US" baseline="0" dirty="0"/>
              <a:t> about scholarships, etc. Use the QR code to go directly to the pages to like, follow, &amp; subscribe!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A537C-83C2-4E07-BD8B-4DC1CC913AF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994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A537C-83C2-4E07-BD8B-4DC1CC913AF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016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A537C-83C2-4E07-BD8B-4DC1CC913AF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099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A537C-83C2-4E07-BD8B-4DC1CC913AFE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072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A537C-83C2-4E07-BD8B-4DC1CC913AF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955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A537C-83C2-4E07-BD8B-4DC1CC913AF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3254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*****Update to a 2020 person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A537C-83C2-4E07-BD8B-4DC1CC913AF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9449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A537C-83C2-4E07-BD8B-4DC1CC913AF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0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14CD3-B2C3-D44E-AB73-D4BF4A678D51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5AEED-60AD-1E4E-8ECF-2166D8FEE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67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14CD3-B2C3-D44E-AB73-D4BF4A678D51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5AEED-60AD-1E4E-8ECF-2166D8FEE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397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975" y="311150"/>
            <a:ext cx="2262188" cy="6632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9" y="311150"/>
            <a:ext cx="6637337" cy="6632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14CD3-B2C3-D44E-AB73-D4BF4A678D51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5AEED-60AD-1E4E-8ECF-2166D8FEE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484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14CD3-B2C3-D44E-AB73-D4BF4A678D51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5AEED-60AD-1E4E-8ECF-2166D8FEE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283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14CD3-B2C3-D44E-AB73-D4BF4A678D51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5AEED-60AD-1E4E-8ECF-2166D8FEE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505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812925"/>
            <a:ext cx="4449762" cy="513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1" y="1812925"/>
            <a:ext cx="4449763" cy="513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14CD3-B2C3-D44E-AB73-D4BF4A678D51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5AEED-60AD-1E4E-8ECF-2166D8FEE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963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14CD3-B2C3-D44E-AB73-D4BF4A678D51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5AEED-60AD-1E4E-8ECF-2166D8FEE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21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14CD3-B2C3-D44E-AB73-D4BF4A678D51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5AEED-60AD-1E4E-8ECF-2166D8FEE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77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14CD3-B2C3-D44E-AB73-D4BF4A678D51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5AEED-60AD-1E4E-8ECF-2166D8FEE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617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14CD3-B2C3-D44E-AB73-D4BF4A678D51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5AEED-60AD-1E4E-8ECF-2166D8FEE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451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3" indent="0">
              <a:buNone/>
              <a:defRPr sz="2400"/>
            </a:lvl3pPr>
            <a:lvl4pPr marL="1371440" indent="0">
              <a:buNone/>
              <a:defRPr sz="2000"/>
            </a:lvl4pPr>
            <a:lvl5pPr marL="1828586" indent="0">
              <a:buNone/>
              <a:defRPr sz="2000"/>
            </a:lvl5pPr>
            <a:lvl6pPr marL="2285733" indent="0">
              <a:buNone/>
              <a:defRPr sz="2000"/>
            </a:lvl6pPr>
            <a:lvl7pPr marL="2742879" indent="0">
              <a:buNone/>
              <a:defRPr sz="2000"/>
            </a:lvl7pPr>
            <a:lvl8pPr marL="3200026" indent="0">
              <a:buNone/>
              <a:defRPr sz="2000"/>
            </a:lvl8pPr>
            <a:lvl9pPr marL="3657172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14CD3-B2C3-D44E-AB73-D4BF4A678D51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5AEED-60AD-1E4E-8ECF-2166D8FEE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016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14CD3-B2C3-D44E-AB73-D4BF4A678D51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5AEED-60AD-1E4E-8ECF-2166D8FEE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63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14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0" indent="-342860" algn="l" defTabSz="457146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3" indent="-285717" algn="l" defTabSz="457146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7" indent="-228573" algn="l" defTabSz="457146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3" indent="-228573" algn="l" defTabSz="457146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9" indent="-228573" algn="l" defTabSz="457146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06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53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99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46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s://my.uakron.edu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hyperlink" Target="http://www.uakron.edu/finaid/next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uakron.edu/finaid/cost-of-attendanc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CM-1016-32800_GeneralP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53826" y="361809"/>
            <a:ext cx="6004373" cy="3286408"/>
          </a:xfrm>
        </p:spPr>
        <p:txBody>
          <a:bodyPr anchor="t">
            <a:noAutofit/>
          </a:bodyPr>
          <a:lstStyle/>
          <a:p>
            <a:pPr algn="l"/>
            <a:r>
              <a:rPr lang="en-US" sz="3600" b="1" dirty="0">
                <a:solidFill>
                  <a:srgbClr val="9C8D5A"/>
                </a:solidFill>
                <a:latin typeface="Georgia"/>
                <a:cs typeface="Georgia"/>
              </a:rPr>
              <a:t>Understanding and Managing the Financial Process at The University of Akron</a:t>
            </a:r>
            <a:endParaRPr lang="en-US" sz="8000" dirty="0">
              <a:solidFill>
                <a:schemeClr val="bg1"/>
              </a:solidFill>
              <a:latin typeface="Georgia"/>
              <a:cs typeface="Georgia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EA6D398-D979-4B00-8483-356EE28146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94088" y="3563145"/>
            <a:ext cx="5307012" cy="1085056"/>
          </a:xfrm>
        </p:spPr>
        <p:txBody>
          <a:bodyPr/>
          <a:lstStyle/>
          <a:p>
            <a:pPr algn="r" eaLnBrk="1" hangingPunct="1">
              <a:lnSpc>
                <a:spcPct val="150000"/>
              </a:lnSpc>
            </a:pPr>
            <a:r>
              <a:rPr lang="en-US" altLang="en-US" sz="1800" i="1" dirty="0">
                <a:solidFill>
                  <a:srgbClr val="9C8D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Deniesha Newby</a:t>
            </a:r>
          </a:p>
          <a:p>
            <a:pPr algn="r" eaLnBrk="1" hangingPunct="1">
              <a:lnSpc>
                <a:spcPct val="150000"/>
              </a:lnSpc>
            </a:pPr>
            <a:r>
              <a:rPr lang="en-US" altLang="en-US" sz="1800" i="1" dirty="0">
                <a:solidFill>
                  <a:srgbClr val="9C8D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Assistant Director, Student Financial Aid</a:t>
            </a:r>
          </a:p>
          <a:p>
            <a:pPr algn="l" eaLnBrk="1" hangingPunct="1">
              <a:lnSpc>
                <a:spcPct val="150000"/>
              </a:lnSpc>
            </a:pPr>
            <a:endParaRPr lang="en-US" altLang="en-US" sz="1600" dirty="0">
              <a:solidFill>
                <a:srgbClr val="9C8D5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087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CM-1016-32800_GeneralPP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2893" y="802432"/>
            <a:ext cx="7814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2F"/>
                </a:solidFill>
                <a:latin typeface="Georgia" panose="02040502050405020303" pitchFamily="18" charset="0"/>
              </a:rPr>
              <a:t>Student Center of </a:t>
            </a:r>
            <a:r>
              <a:rPr lang="en-US" sz="3600" dirty="0" err="1">
                <a:solidFill>
                  <a:srgbClr val="00002F"/>
                </a:solidFill>
                <a:latin typeface="Georgia" panose="02040502050405020303" pitchFamily="18" charset="0"/>
              </a:rPr>
              <a:t>MyAkron</a:t>
            </a:r>
            <a:endParaRPr lang="en-US" sz="3600" dirty="0">
              <a:solidFill>
                <a:srgbClr val="00002F"/>
              </a:solidFill>
              <a:latin typeface="Georgia" panose="02040502050405020303" pitchFamily="18" charset="0"/>
            </a:endParaRPr>
          </a:p>
        </p:txBody>
      </p:sp>
      <p:sp>
        <p:nvSpPr>
          <p:cNvPr id="7" name="Content Placeholder 8"/>
          <p:cNvSpPr txBox="1">
            <a:spLocks/>
          </p:cNvSpPr>
          <p:nvPr/>
        </p:nvSpPr>
        <p:spPr>
          <a:xfrm>
            <a:off x="452893" y="1457941"/>
            <a:ext cx="5220425" cy="710223"/>
          </a:xfrm>
          <a:prstGeom prst="rect">
            <a:avLst/>
          </a:prstGeom>
        </p:spPr>
        <p:txBody>
          <a:bodyPr>
            <a:noAutofit/>
          </a:bodyPr>
          <a:lstStyle>
            <a:lvl1pPr marL="342860" indent="-342860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63" indent="-285717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67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3" indent="-228573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59" indent="-228573" algn="l" defTabSz="457146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06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53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9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6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600" dirty="0">
                <a:hlinkClick r:id="rId4"/>
              </a:rPr>
              <a:t>https://my.uakron.edu</a:t>
            </a:r>
            <a:endParaRPr lang="en-US" sz="1600" dirty="0"/>
          </a:p>
          <a:p>
            <a:pPr marL="0" indent="0">
              <a:buFont typeface="Arial"/>
              <a:buNone/>
            </a:pPr>
            <a:r>
              <a:rPr lang="en-US" sz="1200" i="1" dirty="0"/>
              <a:t>Students log in with the </a:t>
            </a:r>
            <a:r>
              <a:rPr lang="en-US" sz="1200" i="1" dirty="0" err="1"/>
              <a:t>UANet</a:t>
            </a:r>
            <a:r>
              <a:rPr lang="en-US" sz="1200" i="1" dirty="0"/>
              <a:t> ID and password (emailed from Admissions)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893" y="2251195"/>
            <a:ext cx="5220426" cy="3718577"/>
          </a:xfrm>
          <a:prstGeom prst="rect">
            <a:avLst/>
          </a:prstGeom>
          <a:ln>
            <a:solidFill>
              <a:srgbClr val="00002F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491" y="4483281"/>
            <a:ext cx="3943900" cy="2095792"/>
          </a:xfrm>
          <a:prstGeom prst="rect">
            <a:avLst/>
          </a:prstGeom>
          <a:ln>
            <a:solidFill>
              <a:srgbClr val="00002F"/>
            </a:solidFill>
          </a:ln>
        </p:spPr>
      </p:pic>
      <p:sp>
        <p:nvSpPr>
          <p:cNvPr id="9" name="Oval 8"/>
          <p:cNvSpPr/>
          <p:nvPr/>
        </p:nvSpPr>
        <p:spPr>
          <a:xfrm>
            <a:off x="5030526" y="5696155"/>
            <a:ext cx="1285585" cy="7132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63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CM-1016-32800_GeneralPP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38" y="556183"/>
            <a:ext cx="8678659" cy="6042582"/>
          </a:xfrm>
          <a:prstGeom prst="rect">
            <a:avLst/>
          </a:prstGeom>
          <a:ln>
            <a:solidFill>
              <a:srgbClr val="00002F"/>
            </a:solidFill>
          </a:ln>
        </p:spPr>
      </p:pic>
      <p:sp>
        <p:nvSpPr>
          <p:cNvPr id="6" name="Oval 5"/>
          <p:cNvSpPr/>
          <p:nvPr/>
        </p:nvSpPr>
        <p:spPr>
          <a:xfrm>
            <a:off x="89156" y="4105275"/>
            <a:ext cx="1820171" cy="43373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942229" y="4001091"/>
            <a:ext cx="546754" cy="3110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3090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CM-1016-32800_GeneralPP3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83"/>
          <a:stretch/>
        </p:blipFill>
        <p:spPr>
          <a:xfrm>
            <a:off x="0" y="1402"/>
            <a:ext cx="9144000" cy="51720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4C3B3B-C061-469C-9081-C2F7EF0D82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7683" y="687638"/>
            <a:ext cx="6442820" cy="617036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7346021" y="2689388"/>
            <a:ext cx="89554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488323" y="6307033"/>
            <a:ext cx="1083677" cy="22762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525336" y="1082338"/>
            <a:ext cx="504825" cy="1981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17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CM-1016-32800_GeneralPP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71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FF81E9-37F7-47DF-9597-D8B0B22426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10"/>
          <a:stretch/>
        </p:blipFill>
        <p:spPr>
          <a:xfrm>
            <a:off x="208894" y="719405"/>
            <a:ext cx="8678659" cy="4066060"/>
          </a:xfrm>
          <a:prstGeom prst="rect">
            <a:avLst/>
          </a:prstGeom>
          <a:ln>
            <a:solidFill>
              <a:srgbClr val="00002F"/>
            </a:solidFill>
          </a:ln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7E3E484B-8679-4EA2-ACB2-350A55DE7DAA}"/>
              </a:ext>
            </a:extLst>
          </p:cNvPr>
          <p:cNvSpPr/>
          <p:nvPr/>
        </p:nvSpPr>
        <p:spPr>
          <a:xfrm>
            <a:off x="0" y="4019550"/>
            <a:ext cx="2848708" cy="2571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E3BC6C-FAD2-4DA7-B0C7-623CBEC0D1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5481" y="4747846"/>
            <a:ext cx="5279625" cy="19765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297B2309-49AE-42A8-BD38-ED96C18A0006}"/>
              </a:ext>
            </a:extLst>
          </p:cNvPr>
          <p:cNvSpPr/>
          <p:nvPr/>
        </p:nvSpPr>
        <p:spPr>
          <a:xfrm>
            <a:off x="3446587" y="5441230"/>
            <a:ext cx="1025769" cy="4630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48409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CM-1016-32800_GeneralPP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8816"/>
          <a:stretch/>
        </p:blipFill>
        <p:spPr>
          <a:xfrm>
            <a:off x="498197" y="1470885"/>
            <a:ext cx="8198127" cy="53649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2893" y="802432"/>
            <a:ext cx="7814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2F"/>
                </a:solidFill>
                <a:latin typeface="Georgia" panose="02040502050405020303" pitchFamily="18" charset="0"/>
              </a:rPr>
              <a:t>Accept/Decline Awards</a:t>
            </a:r>
          </a:p>
        </p:txBody>
      </p:sp>
      <p:sp>
        <p:nvSpPr>
          <p:cNvPr id="4" name="Rectangle 3"/>
          <p:cNvSpPr/>
          <p:nvPr/>
        </p:nvSpPr>
        <p:spPr>
          <a:xfrm>
            <a:off x="641023" y="3044858"/>
            <a:ext cx="1395167" cy="2063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859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CM-1016-32800_GeneralPP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2893" y="802432"/>
            <a:ext cx="7814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2F"/>
                </a:solidFill>
                <a:latin typeface="Georgia" panose="02040502050405020303" pitchFamily="18" charset="0"/>
              </a:rPr>
              <a:t>Loan Requirements </a:t>
            </a:r>
          </a:p>
        </p:txBody>
      </p:sp>
      <p:sp>
        <p:nvSpPr>
          <p:cNvPr id="4" name="Rectangle 3"/>
          <p:cNvSpPr/>
          <p:nvPr/>
        </p:nvSpPr>
        <p:spPr>
          <a:xfrm>
            <a:off x="641023" y="3044858"/>
            <a:ext cx="1395167" cy="2063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96106" y="2453228"/>
            <a:ext cx="36437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First-time student loan borrowers need to complete two requirements: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Entrance counseling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Master Promissory Note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Both of these can be completed online at studentloans.gov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340" y="1364130"/>
            <a:ext cx="2237426" cy="486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533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CM-1016-32800_GeneralPP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b="4020"/>
          <a:stretch/>
        </p:blipFill>
        <p:spPr>
          <a:xfrm>
            <a:off x="542533" y="1448763"/>
            <a:ext cx="8146692" cy="4367575"/>
          </a:xfrm>
          <a:prstGeom prst="rect">
            <a:avLst/>
          </a:prstGeom>
          <a:ln>
            <a:solidFill>
              <a:srgbClr val="00002F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52893" y="802432"/>
            <a:ext cx="7814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2F"/>
                </a:solidFill>
                <a:latin typeface="Georgia" panose="02040502050405020303" pitchFamily="18" charset="0"/>
              </a:rPr>
              <a:t>No award letter?</a:t>
            </a:r>
          </a:p>
        </p:txBody>
      </p:sp>
      <p:sp>
        <p:nvSpPr>
          <p:cNvPr id="6" name="Oval 5"/>
          <p:cNvSpPr/>
          <p:nvPr/>
        </p:nvSpPr>
        <p:spPr>
          <a:xfrm>
            <a:off x="6336170" y="3286124"/>
            <a:ext cx="1693177" cy="42507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31596" y="1475107"/>
            <a:ext cx="759054" cy="169272"/>
          </a:xfrm>
          <a:prstGeom prst="rect">
            <a:avLst/>
          </a:prstGeom>
          <a:solidFill>
            <a:srgbClr val="00002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8256735" y="3447247"/>
            <a:ext cx="659877" cy="2639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953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CM-1016-32800_GeneralPP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977" y="744718"/>
            <a:ext cx="4658642" cy="3817856"/>
          </a:xfrm>
          <a:prstGeom prst="rect">
            <a:avLst/>
          </a:prstGeom>
          <a:ln>
            <a:solidFill>
              <a:srgbClr val="00002F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292229" y="1234911"/>
            <a:ext cx="970963" cy="169683"/>
          </a:xfrm>
          <a:prstGeom prst="rect">
            <a:avLst/>
          </a:prstGeom>
          <a:solidFill>
            <a:srgbClr val="00002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263192" y="1894787"/>
            <a:ext cx="932847" cy="26736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5348" y="3572659"/>
            <a:ext cx="5076825" cy="3209925"/>
          </a:xfrm>
          <a:prstGeom prst="rect">
            <a:avLst/>
          </a:prstGeom>
          <a:ln>
            <a:solidFill>
              <a:srgbClr val="00002F"/>
            </a:solidFill>
          </a:ln>
        </p:spPr>
      </p:pic>
      <p:sp>
        <p:nvSpPr>
          <p:cNvPr id="11" name="Oval 10"/>
          <p:cNvSpPr/>
          <p:nvPr/>
        </p:nvSpPr>
        <p:spPr>
          <a:xfrm>
            <a:off x="1729615" y="3753340"/>
            <a:ext cx="2059960" cy="26736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812233" y="6036196"/>
            <a:ext cx="2059960" cy="26736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276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CM-1016-32800_GeneralPP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44204" y="80386"/>
            <a:ext cx="4700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2F"/>
                </a:solidFill>
                <a:latin typeface="Georgia" panose="02040502050405020303" pitchFamily="18" charset="0"/>
              </a:rPr>
              <a:t>Loan Considerations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641023" y="3044858"/>
            <a:ext cx="1395167" cy="2063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285187"/>
              </p:ext>
            </p:extLst>
          </p:nvPr>
        </p:nvGraphicFramePr>
        <p:xfrm>
          <a:off x="323557" y="851749"/>
          <a:ext cx="8553158" cy="57247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6425">
                  <a:extLst>
                    <a:ext uri="{9D8B030D-6E8A-4147-A177-3AD203B41FA5}">
                      <a16:colId xmlns:a16="http://schemas.microsoft.com/office/drawing/2014/main" val="1204590282"/>
                    </a:ext>
                  </a:extLst>
                </a:gridCol>
                <a:gridCol w="2954215">
                  <a:extLst>
                    <a:ext uri="{9D8B030D-6E8A-4147-A177-3AD203B41FA5}">
                      <a16:colId xmlns:a16="http://schemas.microsoft.com/office/drawing/2014/main" val="3290410837"/>
                    </a:ext>
                  </a:extLst>
                </a:gridCol>
                <a:gridCol w="3432518">
                  <a:extLst>
                    <a:ext uri="{9D8B030D-6E8A-4147-A177-3AD203B41FA5}">
                      <a16:colId xmlns:a16="http://schemas.microsoft.com/office/drawing/2014/main" val="2602439208"/>
                    </a:ext>
                  </a:extLst>
                </a:gridCol>
              </a:tblGrid>
              <a:tr h="657354">
                <a:tc gridSpan="3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bg1"/>
                          </a:solidFill>
                        </a:rPr>
                        <a:t>Loan Limits (Annual and Aggregate</a:t>
                      </a:r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2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2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8D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23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ysClr val="windowText" lastClr="000000"/>
                          </a:solidFill>
                        </a:rPr>
                        <a:t>Year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0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ysClr val="windowText" lastClr="000000"/>
                          </a:solidFill>
                        </a:rPr>
                        <a:t>Dependent Undergraduates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0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ysClr val="windowText" lastClr="000000"/>
                          </a:solidFill>
                        </a:rPr>
                        <a:t>Independent Undergraduates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0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463911"/>
                  </a:ext>
                </a:extLst>
              </a:tr>
              <a:tr h="6668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First year (0-30 credits completed)</a:t>
                      </a:r>
                      <a:endParaRPr 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0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$5,500—No more than $3,500 in Subsidized loans</a:t>
                      </a:r>
                      <a:endParaRPr 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0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$9,500—No more than $3,500 in Subsidized loans</a:t>
                      </a:r>
                      <a:endParaRPr 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0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377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Second year (31-60 credits completed)</a:t>
                      </a:r>
                      <a:endParaRPr 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0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$6,500—No more than $4,500 in Subsidized loans.</a:t>
                      </a:r>
                      <a:endParaRPr 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0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$10,500—No more than $4,500 in Subsidized loans</a:t>
                      </a:r>
                      <a:endParaRPr 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0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124972"/>
                  </a:ext>
                </a:extLst>
              </a:tr>
              <a:tr h="90671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Third Year + (completed 61 or more credits)</a:t>
                      </a:r>
                      <a:endParaRPr 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0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$7,500—No more than $5,500 in Subsidized loans</a:t>
                      </a:r>
                      <a:endParaRPr 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0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$12,500—No more than $5,500 in Subsidized loans</a:t>
                      </a:r>
                      <a:endParaRPr 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0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837644"/>
                  </a:ext>
                </a:extLst>
              </a:tr>
              <a:tr h="81603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effectLst/>
                        </a:rPr>
                        <a:t>Aggregate Loan Limits</a:t>
                      </a:r>
                      <a:endParaRPr 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0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No more than $31,000 combined sub/unsub</a:t>
                      </a:r>
                    </a:p>
                    <a:p>
                      <a:pPr algn="ctr"/>
                      <a:endParaRPr 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0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No more than $57,500 combined sub/unsub</a:t>
                      </a:r>
                    </a:p>
                    <a:p>
                      <a:pPr algn="ctr"/>
                      <a:endParaRPr 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0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795736"/>
                  </a:ext>
                </a:extLst>
              </a:tr>
              <a:tr h="553960">
                <a:tc gridSpan="3">
                  <a:txBody>
                    <a:bodyPr/>
                    <a:lstStyle/>
                    <a:p>
                      <a:pPr marL="0" marR="0" lvl="0" indent="0" algn="ctr" defTabSz="4571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>
                          <a:solidFill>
                            <a:schemeClr val="bg1"/>
                          </a:solidFill>
                          <a:highlight>
                            <a:srgbClr val="00002F"/>
                          </a:highlight>
                        </a:rPr>
                        <a:t>Grad/ Professional Students Loan Limits (Annual and Aggregate)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2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ysClr val="windowText" lastClr="000000"/>
                        </a:solidFill>
                        <a:highlight>
                          <a:srgbClr val="00002F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2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ysClr val="windowText" lastClr="000000"/>
                        </a:solidFill>
                        <a:highlight>
                          <a:srgbClr val="00002F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436185"/>
                  </a:ext>
                </a:extLst>
              </a:tr>
              <a:tr h="108891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Masters or Doctorate program (MA, MBA,MD, JD, PhD, EdD)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0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Annual Limit $20,500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0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No more than $138,500</a:t>
                      </a:r>
                      <a:r>
                        <a:rPr lang="en-US" sz="1600" baseline="0" dirty="0">
                          <a:solidFill>
                            <a:sysClr val="windowText" lastClr="000000"/>
                          </a:solidFill>
                        </a:rPr>
                        <a:t> combined sub/unsub (includes loans from undergraduate degree)</a:t>
                      </a:r>
                      <a:endParaRPr lang="en-US" sz="1600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endParaRPr 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0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2381278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4" b="99273" l="1274" r="98885">
                        <a14:foregroundMark x1="50637" y1="46545" x2="50637" y2="46545"/>
                        <a14:foregroundMark x1="47134" y1="35455" x2="46975" y2="61818"/>
                        <a14:foregroundMark x1="52707" y1="79636" x2="52707" y2="79636"/>
                        <a14:foregroundMark x1="50796" y1="76545" x2="53025" y2="7963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52407" y="0"/>
            <a:ext cx="781335" cy="59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48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CM-1016-32800_GeneralPP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468434" y="3223706"/>
          <a:ext cx="8063063" cy="2423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8932">
                  <a:extLst>
                    <a:ext uri="{9D8B030D-6E8A-4147-A177-3AD203B41FA5}">
                      <a16:colId xmlns:a16="http://schemas.microsoft.com/office/drawing/2014/main" val="1561326975"/>
                    </a:ext>
                  </a:extLst>
                </a:gridCol>
                <a:gridCol w="3110617">
                  <a:extLst>
                    <a:ext uri="{9D8B030D-6E8A-4147-A177-3AD203B41FA5}">
                      <a16:colId xmlns:a16="http://schemas.microsoft.com/office/drawing/2014/main" val="3737290470"/>
                    </a:ext>
                  </a:extLst>
                </a:gridCol>
                <a:gridCol w="2863514">
                  <a:extLst>
                    <a:ext uri="{9D8B030D-6E8A-4147-A177-3AD203B41FA5}">
                      <a16:colId xmlns:a16="http://schemas.microsoft.com/office/drawing/2014/main" val="367758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2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Private Loan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2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Payment Plan </a:t>
                      </a:r>
                      <a:br>
                        <a:rPr lang="en-US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(Office of Student</a:t>
                      </a:r>
                      <a:r>
                        <a:rPr lang="en-US" sz="1400" b="1" baseline="0" dirty="0">
                          <a:solidFill>
                            <a:schemeClr val="bg1"/>
                          </a:solidFill>
                        </a:rPr>
                        <a:t> Accounts)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5719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FAFSA Required?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2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ysClr val="windowText" lastClr="000000"/>
                          </a:solidFill>
                        </a:rPr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0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ysClr val="windowText" lastClr="000000"/>
                          </a:solidFill>
                        </a:rPr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0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517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Credit Check?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2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ysClr val="windowText" lastClr="000000"/>
                          </a:solidFill>
                        </a:rPr>
                        <a:t>Yes – student (and cosigner)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0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ysClr val="windowText" lastClr="000000"/>
                          </a:solidFill>
                        </a:rPr>
                        <a:t>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0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90174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Rates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2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ysClr val="windowText" lastClr="000000"/>
                          </a:solidFill>
                        </a:rPr>
                        <a:t>Varies</a:t>
                      </a:r>
                      <a:r>
                        <a:rPr lang="en-US" sz="1400" b="1" baseline="0" dirty="0">
                          <a:solidFill>
                            <a:sysClr val="windowText" lastClr="000000"/>
                          </a:solidFill>
                        </a:rPr>
                        <a:t> by lender </a:t>
                      </a:r>
                      <a:br>
                        <a:rPr lang="en-US" sz="1400" b="1" baseline="0" dirty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n-US" sz="1400" b="1" baseline="0" dirty="0">
                          <a:solidFill>
                            <a:sysClr val="windowText" lastClr="000000"/>
                          </a:solidFill>
                        </a:rPr>
                        <a:t>(based on credit history of </a:t>
                      </a:r>
                      <a:br>
                        <a:rPr lang="en-US" sz="1400" b="1" baseline="0" dirty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n-US" sz="1400" b="1" baseline="0" dirty="0">
                          <a:solidFill>
                            <a:sysClr val="windowText" lastClr="000000"/>
                          </a:solidFill>
                        </a:rPr>
                        <a:t>applicant/ cosigner)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0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ysClr val="windowText" lastClr="000000"/>
                          </a:solidFill>
                        </a:rPr>
                        <a:t>$35 application</a:t>
                      </a:r>
                      <a:r>
                        <a:rPr lang="en-US" sz="1400" b="1" baseline="0" dirty="0">
                          <a:solidFill>
                            <a:sysClr val="windowText" lastClr="000000"/>
                          </a:solidFill>
                        </a:rPr>
                        <a:t> fee; </a:t>
                      </a:r>
                      <a:br>
                        <a:rPr lang="en-US" sz="1400" b="1" baseline="0" dirty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n-US" sz="1400" b="1" baseline="0" dirty="0">
                          <a:solidFill>
                            <a:sysClr val="windowText" lastClr="000000"/>
                          </a:solidFill>
                        </a:rPr>
                        <a:t>25% down payment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0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8490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Application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</a:rPr>
                        <a:t> Process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2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ysClr val="windowText" lastClr="000000"/>
                          </a:solidFill>
                        </a:rPr>
                        <a:t>uakron.edu/finaid/private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0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ysClr val="windowText" lastClr="000000"/>
                          </a:solidFill>
                        </a:rPr>
                        <a:t>uakron.edu/</a:t>
                      </a:r>
                      <a:r>
                        <a:rPr lang="en-US" sz="1400" b="1" dirty="0" err="1">
                          <a:solidFill>
                            <a:sysClr val="windowText" lastClr="000000"/>
                          </a:solidFill>
                        </a:rPr>
                        <a:t>paymentoptions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0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7408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43263" y="778159"/>
            <a:ext cx="7814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2F"/>
                </a:solidFill>
                <a:latin typeface="Georgia" panose="02040502050405020303" pitchFamily="18" charset="0"/>
              </a:rPr>
              <a:t>Financing Options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2816" y="6159319"/>
            <a:ext cx="56709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i="1" dirty="0"/>
              <a:t>Private loans are disbursed directly to UA. Any overage creates a credit balance which will be refunded by the Office of Student Accounts (can be used for books, expenses, etc.).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434" y="1516642"/>
            <a:ext cx="6102352" cy="141414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3728" y="1560190"/>
            <a:ext cx="3055310" cy="102813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74155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UCM-1016-32800_GeneralPP3.jpg">
            <a:extLst>
              <a:ext uri="{FF2B5EF4-FFF2-40B4-BE49-F238E27FC236}">
                <a16:creationId xmlns:a16="http://schemas.microsoft.com/office/drawing/2014/main" id="{BAE474F5-0751-4EBB-AA63-0CC35FCFE0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itle 1">
            <a:extLst>
              <a:ext uri="{FF2B5EF4-FFF2-40B4-BE49-F238E27FC236}">
                <a16:creationId xmlns:a16="http://schemas.microsoft.com/office/drawing/2014/main" id="{375B4148-348E-4328-99C6-34CC30762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413" y="195263"/>
            <a:ext cx="8229600" cy="1049337"/>
          </a:xfrm>
        </p:spPr>
        <p:txBody>
          <a:bodyPr anchor="b"/>
          <a:lstStyle/>
          <a:p>
            <a:pPr eaLnBrk="1" hangingPunct="1"/>
            <a:r>
              <a:rPr lang="en-US" altLang="en-US" sz="3200" b="1" dirty="0">
                <a:solidFill>
                  <a:srgbClr val="041E42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AGENDA</a:t>
            </a:r>
          </a:p>
        </p:txBody>
      </p:sp>
      <p:sp>
        <p:nvSpPr>
          <p:cNvPr id="41988" name="Content Placeholder 1">
            <a:extLst>
              <a:ext uri="{FF2B5EF4-FFF2-40B4-BE49-F238E27FC236}">
                <a16:creationId xmlns:a16="http://schemas.microsoft.com/office/drawing/2014/main" id="{779E5967-C230-4976-8599-1EA4481FEE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50473" y="1439863"/>
            <a:ext cx="5486399" cy="494728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venir LT Std 35 Light" panose="020B0402020203020204" pitchFamily="34" charset="0"/>
              </a:rPr>
              <a:t>What is Financial Aid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venir LT Std 35 Light" panose="020B0402020203020204" pitchFamily="34" charset="0"/>
              </a:rPr>
              <a:t>The Process of Applying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venir LT Std 35 Light" panose="020B0402020203020204" pitchFamily="34" charset="0"/>
              </a:rPr>
              <a:t>Cost of Attendance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venir LT Std 35 Light" panose="020B0402020203020204" pitchFamily="34" charset="0"/>
              </a:rPr>
              <a:t>MyAkron</a:t>
            </a:r>
            <a:r>
              <a:rPr lang="en-US" sz="2800" dirty="0">
                <a:latin typeface="Avenir LT Std 35 Light" panose="020B0402020203020204" pitchFamily="34" charset="0"/>
              </a:rPr>
              <a:t> &amp; the Student Center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venir LT Std 35 Light" panose="020B0402020203020204" pitchFamily="34" charset="0"/>
              </a:rPr>
              <a:t>How to View and Accept Your Aid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venir LT Std 35 Light" panose="020B0402020203020204" pitchFamily="34" charset="0"/>
              </a:rPr>
              <a:t>NSLDS/Your Previous Aid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venir LT Std 35 Light" panose="020B0402020203020204" pitchFamily="34" charset="0"/>
              </a:rPr>
              <a:t>Next Steps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venir LT Std 35 Light" panose="020B0402020203020204" pitchFamily="34" charset="0"/>
              </a:rPr>
              <a:t>Other University Financial Resources</a:t>
            </a:r>
          </a:p>
          <a:p>
            <a:endParaRPr lang="en-US" altLang="en-US" dirty="0">
              <a:solidFill>
                <a:srgbClr val="041E42"/>
              </a:solidFill>
            </a:endParaRPr>
          </a:p>
        </p:txBody>
      </p:sp>
      <p:pic>
        <p:nvPicPr>
          <p:cNvPr id="41989" name="Picture 4">
            <a:extLst>
              <a:ext uri="{FF2B5EF4-FFF2-40B4-BE49-F238E27FC236}">
                <a16:creationId xmlns:a16="http://schemas.microsoft.com/office/drawing/2014/main" id="{0D247425-27D1-4229-89EA-4388A9A3F0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354138"/>
            <a:ext cx="1825048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180032-9EB1-4BDC-8E87-D08DBFE988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7830">
            <a:off x="448611" y="3397307"/>
            <a:ext cx="1556300" cy="2678549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41991" name="Picture 7">
            <a:extLst>
              <a:ext uri="{FF2B5EF4-FFF2-40B4-BE49-F238E27FC236}">
                <a16:creationId xmlns:a16="http://schemas.microsoft.com/office/drawing/2014/main" id="{5E33F8F4-CEAB-4B81-ACC8-1F1594018F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775" y="1103313"/>
            <a:ext cx="2179638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6017E5-F3B2-4FD2-9875-43FD1BCEAE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0778">
            <a:off x="6963153" y="3476439"/>
            <a:ext cx="1799200" cy="2340423"/>
          </a:xfrm>
          <a:prstGeom prst="rect">
            <a:avLst/>
          </a:prstGeom>
          <a:effectLst>
            <a:softEdge rad="889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CM-1016-32800_GeneralPP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39799"/>
            <a:ext cx="8536329" cy="762001"/>
          </a:xfrm>
        </p:spPr>
        <p:txBody>
          <a:bodyPr anchor="b">
            <a:normAutofit/>
          </a:bodyPr>
          <a:lstStyle/>
          <a:p>
            <a:pPr algn="l"/>
            <a:r>
              <a:rPr lang="en-US" sz="3200" b="1" dirty="0">
                <a:solidFill>
                  <a:srgbClr val="0000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Loan Lender vs. Servicer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921932"/>
            <a:ext cx="7957594" cy="4339972"/>
          </a:xfrm>
        </p:spPr>
        <p:txBody>
          <a:bodyPr anchor="t">
            <a:normAutofit/>
          </a:bodyPr>
          <a:lstStyle/>
          <a:p>
            <a:pPr>
              <a:spcBef>
                <a:spcPts val="0"/>
              </a:spcBef>
            </a:pPr>
            <a:r>
              <a:rPr lang="en-US" sz="1800" b="0" dirty="0">
                <a:solidFill>
                  <a:srgbClr val="9C8D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Your loan servicer:</a:t>
            </a:r>
          </a:p>
          <a:p>
            <a:pPr>
              <a:spcBef>
                <a:spcPts val="0"/>
              </a:spcBef>
            </a:pPr>
            <a:endParaRPr lang="en-US" sz="1800" b="0" dirty="0">
              <a:solidFill>
                <a:srgbClr val="9C8D5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9C8D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Manages the repayment of your debt/collects repayments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9C8D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Tracks due dates and minimums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9C8D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Ensures you don’t slip into delinquency or default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0" dirty="0">
              <a:solidFill>
                <a:srgbClr val="9C8D5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800" b="0" dirty="0">
                <a:solidFill>
                  <a:srgbClr val="9C8D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you need to change your repayment plan, work out a new payment schedule, ask for deferral or forbearance, or verify any loan forgiveness you may qualify for, contact your loan servicer.</a:t>
            </a:r>
          </a:p>
          <a:p>
            <a:pPr>
              <a:spcBef>
                <a:spcPts val="0"/>
              </a:spcBef>
            </a:pPr>
            <a:endParaRPr lang="en-US" sz="1800" b="0" dirty="0">
              <a:solidFill>
                <a:srgbClr val="9C8D5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800" b="0" dirty="0">
                <a:solidFill>
                  <a:srgbClr val="9C8D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It’s your servicer’s job to keep you in good standing by giving you the support and resources you need. </a:t>
            </a:r>
          </a:p>
          <a:p>
            <a:pPr>
              <a:spcBef>
                <a:spcPts val="0"/>
              </a:spcBef>
            </a:pPr>
            <a:endParaRPr lang="en-US" sz="1800" b="0" dirty="0">
              <a:solidFill>
                <a:srgbClr val="9C8D5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727" y="6402494"/>
            <a:ext cx="65855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Source: https://studentloanhero.com/featured/student-loan-servicing-explained-difference/</a:t>
            </a:r>
          </a:p>
        </p:txBody>
      </p:sp>
    </p:spTree>
    <p:extLst>
      <p:ext uri="{BB962C8B-B14F-4D97-AF65-F5344CB8AC3E}">
        <p14:creationId xmlns:p14="http://schemas.microsoft.com/office/powerpoint/2010/main" val="35000361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CM-1016-32800_GeneralPP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9144000" cy="6858000"/>
          </a:xfrm>
          <a:prstGeom prst="rect">
            <a:avLst/>
          </a:prstGeom>
        </p:spPr>
      </p:pic>
      <p:pic>
        <p:nvPicPr>
          <p:cNvPr id="7" name="Picture 2" descr="A screen shot of NSLDS Home P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19" y="810228"/>
            <a:ext cx="8174961" cy="5035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3703899" y="5023413"/>
            <a:ext cx="1759352" cy="4514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7EC9D8-D182-41EB-BFD0-15645FC9A2A2}"/>
              </a:ext>
            </a:extLst>
          </p:cNvPr>
          <p:cNvSpPr txBox="1"/>
          <p:nvPr/>
        </p:nvSpPr>
        <p:spPr>
          <a:xfrm>
            <a:off x="1447800" y="5846180"/>
            <a:ext cx="469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www.nslds.ed.gov</a:t>
            </a:r>
          </a:p>
        </p:txBody>
      </p:sp>
    </p:spTree>
    <p:extLst>
      <p:ext uri="{BB962C8B-B14F-4D97-AF65-F5344CB8AC3E}">
        <p14:creationId xmlns:p14="http://schemas.microsoft.com/office/powerpoint/2010/main" val="23355546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CM-1016-32800_GeneralPP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39799"/>
            <a:ext cx="8536329" cy="762001"/>
          </a:xfrm>
        </p:spPr>
        <p:txBody>
          <a:bodyPr anchor="b">
            <a:normAutofit/>
          </a:bodyPr>
          <a:lstStyle/>
          <a:p>
            <a:pPr algn="l"/>
            <a:r>
              <a:rPr lang="en-US" sz="3200" b="1" dirty="0">
                <a:solidFill>
                  <a:srgbClr val="0000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NSLDS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921932"/>
            <a:ext cx="2800916" cy="4339972"/>
          </a:xfrm>
        </p:spPr>
        <p:txBody>
          <a:bodyPr anchor="t">
            <a:normAutofit/>
          </a:bodyPr>
          <a:lstStyle/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en-US" sz="1800" b="0" dirty="0">
                <a:solidFill>
                  <a:srgbClr val="9C8D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Select “Financial Aid Review”</a:t>
            </a:r>
            <a:br>
              <a:rPr lang="en-US" sz="1800" b="0" dirty="0">
                <a:solidFill>
                  <a:srgbClr val="9C8D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1800" b="0" dirty="0">
              <a:solidFill>
                <a:srgbClr val="9C8D5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en-US" sz="1800" b="0" dirty="0">
                <a:solidFill>
                  <a:srgbClr val="9C8D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Accept the terms/conditions &amp; sign in with your FSA ID (username and password)</a:t>
            </a:r>
            <a:br>
              <a:rPr lang="en-US" sz="1800" b="0" dirty="0">
                <a:solidFill>
                  <a:srgbClr val="9C8D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1800" b="0" dirty="0">
              <a:solidFill>
                <a:srgbClr val="9C8D5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en-US" sz="1800" b="0" dirty="0">
                <a:solidFill>
                  <a:srgbClr val="9C8D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View Aid Summary</a:t>
            </a:r>
          </a:p>
          <a:p>
            <a:pPr>
              <a:spcBef>
                <a:spcPts val="0"/>
              </a:spcBef>
            </a:pPr>
            <a:endParaRPr lang="en-US" sz="1800" b="0" dirty="0">
              <a:solidFill>
                <a:srgbClr val="9C8D5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</a:pPr>
            <a:endParaRPr lang="en-US" sz="1800" b="0" dirty="0">
              <a:solidFill>
                <a:srgbClr val="9C8D5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</a:pPr>
            <a:endParaRPr lang="en-US" sz="1800" b="0" dirty="0">
              <a:solidFill>
                <a:srgbClr val="9C8D5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3736"/>
          <a:stretch/>
        </p:blipFill>
        <p:spPr>
          <a:xfrm>
            <a:off x="3206640" y="680324"/>
            <a:ext cx="5920201" cy="51211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58815" y="6481827"/>
            <a:ext cx="57148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Source: https://www.nerdwallet.com/blog/loans/student-loans/who-is-my-loan-servicer/</a:t>
            </a:r>
          </a:p>
        </p:txBody>
      </p:sp>
    </p:spTree>
    <p:extLst>
      <p:ext uri="{BB962C8B-B14F-4D97-AF65-F5344CB8AC3E}">
        <p14:creationId xmlns:p14="http://schemas.microsoft.com/office/powerpoint/2010/main" val="39074619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CM-1016-32800_GeneralPP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39799"/>
            <a:ext cx="8536329" cy="762001"/>
          </a:xfrm>
        </p:spPr>
        <p:txBody>
          <a:bodyPr anchor="b">
            <a:normAutofit/>
          </a:bodyPr>
          <a:lstStyle/>
          <a:p>
            <a:pPr algn="l"/>
            <a:r>
              <a:rPr lang="en-US" sz="3200" b="1" dirty="0">
                <a:solidFill>
                  <a:srgbClr val="0000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Student Loan Servicer Info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21932"/>
            <a:ext cx="8536327" cy="4339972"/>
          </a:xfrm>
        </p:spPr>
        <p:txBody>
          <a:bodyPr anchor="t">
            <a:normAutofit/>
          </a:bodyPr>
          <a:lstStyle/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en-US" sz="1800" b="0" dirty="0">
                <a:solidFill>
                  <a:srgbClr val="9C8D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Click numbers in blue boxes to bring up more details about each of your loans (including interest rate, outstanding balance, etc.)</a:t>
            </a:r>
            <a:br>
              <a:rPr lang="en-US" sz="1800" b="0" dirty="0">
                <a:solidFill>
                  <a:srgbClr val="9C8D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1800" b="0" dirty="0">
              <a:solidFill>
                <a:srgbClr val="9C8D5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en-US" sz="1800" b="0" dirty="0">
                <a:solidFill>
                  <a:srgbClr val="9C8D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information in the “contact” box is your loan servicer</a:t>
            </a:r>
          </a:p>
          <a:p>
            <a:pPr>
              <a:spcBef>
                <a:spcPts val="0"/>
              </a:spcBef>
            </a:pPr>
            <a:endParaRPr lang="en-US" sz="1800" b="0" dirty="0">
              <a:solidFill>
                <a:srgbClr val="9C8D5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</a:pPr>
            <a:endParaRPr lang="en-US" sz="1800" b="0" dirty="0">
              <a:solidFill>
                <a:srgbClr val="9C8D5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122" t="54256" r="2710" b="1"/>
          <a:stretch/>
        </p:blipFill>
        <p:spPr>
          <a:xfrm>
            <a:off x="914400" y="3510023"/>
            <a:ext cx="7315200" cy="304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1005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CM-1016-32800_GeneralPP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39799"/>
            <a:ext cx="8536329" cy="762001"/>
          </a:xfrm>
        </p:spPr>
        <p:txBody>
          <a:bodyPr anchor="b">
            <a:normAutofit/>
          </a:bodyPr>
          <a:lstStyle/>
          <a:p>
            <a:pPr algn="l"/>
            <a:r>
              <a:rPr lang="en-US" sz="3200" b="1" dirty="0">
                <a:solidFill>
                  <a:srgbClr val="0000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Student Loan Servicer Info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21932"/>
            <a:ext cx="8536327" cy="4339972"/>
          </a:xfrm>
        </p:spPr>
        <p:txBody>
          <a:bodyPr anchor="t">
            <a:normAutofit/>
          </a:bodyPr>
          <a:lstStyle/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en-US" sz="1800" b="0" dirty="0">
                <a:solidFill>
                  <a:srgbClr val="9C8D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Check each of your loans for servicer information</a:t>
            </a:r>
            <a:br>
              <a:rPr lang="en-US" sz="1800" b="0" dirty="0">
                <a:solidFill>
                  <a:srgbClr val="9C8D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1800" b="0" dirty="0">
              <a:solidFill>
                <a:srgbClr val="9C8D5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en-US" sz="1800" b="0" dirty="0">
                <a:solidFill>
                  <a:srgbClr val="9C8D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 may not have the same servicer for all loans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endParaRPr lang="en-US" sz="1800" b="0" dirty="0">
              <a:solidFill>
                <a:srgbClr val="9C8D5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en-US" sz="1800" b="0" dirty="0">
                <a:solidFill>
                  <a:srgbClr val="9C8D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Create an account at your servicer’s website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endParaRPr lang="en-US" sz="1800" b="0" dirty="0">
              <a:solidFill>
                <a:srgbClr val="9C8D5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</a:pPr>
            <a:endParaRPr lang="en-US" sz="1800" b="0" dirty="0">
              <a:solidFill>
                <a:srgbClr val="9C8D5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</a:pPr>
            <a:endParaRPr lang="en-US" sz="1800" b="0" dirty="0">
              <a:solidFill>
                <a:srgbClr val="9C8D5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2013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CM-1016-32800_GeneralPP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39799"/>
            <a:ext cx="8536329" cy="762001"/>
          </a:xfrm>
        </p:spPr>
        <p:txBody>
          <a:bodyPr anchor="b">
            <a:normAutofit/>
          </a:bodyPr>
          <a:lstStyle/>
          <a:p>
            <a:pPr algn="l"/>
            <a:r>
              <a:rPr lang="en-US" sz="3200" b="1" dirty="0">
                <a:solidFill>
                  <a:srgbClr val="0000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Federal Financial Aid History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921932"/>
            <a:ext cx="7957594" cy="4339972"/>
          </a:xfrm>
        </p:spPr>
        <p:txBody>
          <a:bodyPr anchor="t">
            <a:normAutofit/>
          </a:bodyPr>
          <a:lstStyle/>
          <a:p>
            <a:pPr>
              <a:spcBef>
                <a:spcPts val="0"/>
              </a:spcBef>
            </a:pPr>
            <a:r>
              <a:rPr lang="en-US" sz="1800" b="0" dirty="0">
                <a:solidFill>
                  <a:srgbClr val="9C8D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National Student Loan Data System (NSLDS) will include your financial aid history, including:</a:t>
            </a:r>
          </a:p>
          <a:p>
            <a:pPr>
              <a:spcBef>
                <a:spcPts val="0"/>
              </a:spcBef>
            </a:pPr>
            <a:endParaRPr lang="en-US" sz="1800" b="0" dirty="0">
              <a:solidFill>
                <a:srgbClr val="9C8D5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9C8D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Federal grants (Pell, SEOG)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9C8D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Federal student loans (subsidized/unsubsidized)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9C8D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Federal Perkins Loans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9C8D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Parent Loans (if you are the parent borrower)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0" dirty="0">
              <a:solidFill>
                <a:srgbClr val="9C8D5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9C8D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Note NSLDS does not include private loans or institutional loans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0" dirty="0">
              <a:solidFill>
                <a:srgbClr val="9C8D5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</a:pPr>
            <a:endParaRPr lang="en-US" sz="1800" b="0" dirty="0">
              <a:solidFill>
                <a:srgbClr val="9C8D5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4737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CM-1016-32800_GeneralPP3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56"/>
          <a:stretch/>
        </p:blipFill>
        <p:spPr>
          <a:xfrm>
            <a:off x="0" y="0"/>
            <a:ext cx="9144000" cy="59009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6997" y="785854"/>
            <a:ext cx="78144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2F"/>
                </a:solidFill>
                <a:latin typeface="Georgia" panose="02040502050405020303" pitchFamily="18" charset="0"/>
              </a:rPr>
              <a:t>Your Next Steps - </a:t>
            </a:r>
            <a:r>
              <a:rPr lang="en-US" sz="2400" b="1" i="1" dirty="0">
                <a:hlinkClick r:id="rId4"/>
              </a:rPr>
              <a:t>www.uakron.edu/finaid/next</a:t>
            </a:r>
            <a:r>
              <a:rPr lang="en-US" sz="2400" b="1" i="1" dirty="0"/>
              <a:t> </a:t>
            </a:r>
          </a:p>
          <a:p>
            <a:endParaRPr lang="en-US" sz="700" dirty="0">
              <a:solidFill>
                <a:srgbClr val="00002F"/>
              </a:solidFill>
              <a:latin typeface="Georgia" panose="020405020504050203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b="4407"/>
          <a:stretch/>
        </p:blipFill>
        <p:spPr>
          <a:xfrm>
            <a:off x="356997" y="1454126"/>
            <a:ext cx="8103415" cy="471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8202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UCM-1016-32800_GeneralPP3.jpg">
            <a:extLst>
              <a:ext uri="{FF2B5EF4-FFF2-40B4-BE49-F238E27FC236}">
                <a16:creationId xmlns:a16="http://schemas.microsoft.com/office/drawing/2014/main" id="{7F9DF0B3-F431-4C4B-8507-E366FD701E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TextBox 6">
            <a:extLst>
              <a:ext uri="{FF2B5EF4-FFF2-40B4-BE49-F238E27FC236}">
                <a16:creationId xmlns:a16="http://schemas.microsoft.com/office/drawing/2014/main" id="{71C7E677-D5BD-4C4A-847B-9B5C21E78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163" y="919163"/>
            <a:ext cx="83216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2800">
                <a:solidFill>
                  <a:srgbClr val="00002F"/>
                </a:solidFill>
                <a:latin typeface="Georgia" panose="02040502050405020303" pitchFamily="18" charset="0"/>
              </a:rPr>
              <a:t>Contact the Office of Student Financial Aid</a:t>
            </a:r>
          </a:p>
        </p:txBody>
      </p:sp>
      <p:pic>
        <p:nvPicPr>
          <p:cNvPr id="75780" name="Picture 1">
            <a:extLst>
              <a:ext uri="{FF2B5EF4-FFF2-40B4-BE49-F238E27FC236}">
                <a16:creationId xmlns:a16="http://schemas.microsoft.com/office/drawing/2014/main" id="{E7F9804E-4105-4DC3-8460-3766249F1A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974850"/>
            <a:ext cx="4748212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1" name="TextBox 3">
            <a:extLst>
              <a:ext uri="{FF2B5EF4-FFF2-40B4-BE49-F238E27FC236}">
                <a16:creationId xmlns:a16="http://schemas.microsoft.com/office/drawing/2014/main" id="{B5331774-0D15-4FBB-B6B1-CEC5A2E74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2550" y="1974850"/>
            <a:ext cx="3667125" cy="3140075"/>
          </a:xfrm>
          <a:prstGeom prst="rect">
            <a:avLst/>
          </a:prstGeom>
          <a:solidFill>
            <a:srgbClr val="9C8D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2000" dirty="0">
                <a:solidFill>
                  <a:srgbClr val="00002F"/>
                </a:solidFill>
              </a:rPr>
              <a:t>Simmons Hall Room 202         330-972-7032</a:t>
            </a:r>
          </a:p>
          <a:p>
            <a:pPr algn="ctr" eaLnBrk="1" hangingPunct="1"/>
            <a:r>
              <a:rPr lang="en-US" altLang="en-US" sz="2000" dirty="0">
                <a:solidFill>
                  <a:srgbClr val="00002F"/>
                </a:solidFill>
              </a:rPr>
              <a:t>1-800-621-3847</a:t>
            </a:r>
          </a:p>
          <a:p>
            <a:pPr algn="ctr" eaLnBrk="1" hangingPunct="1"/>
            <a:endParaRPr lang="en-US" altLang="en-US" sz="2000" dirty="0">
              <a:solidFill>
                <a:srgbClr val="00002F"/>
              </a:solidFill>
            </a:endParaRPr>
          </a:p>
          <a:p>
            <a:pPr algn="ctr" eaLnBrk="1" hangingPunct="1"/>
            <a:r>
              <a:rPr lang="en-US" altLang="en-US" sz="2000" dirty="0">
                <a:solidFill>
                  <a:srgbClr val="00002F"/>
                </a:solidFill>
              </a:rPr>
              <a:t>Online at</a:t>
            </a:r>
          </a:p>
          <a:p>
            <a:pPr algn="ctr" eaLnBrk="1" hangingPunct="1"/>
            <a:r>
              <a:rPr lang="en-US" altLang="en-US" sz="2000" dirty="0">
                <a:solidFill>
                  <a:srgbClr val="00002F"/>
                </a:solidFill>
              </a:rPr>
              <a:t>uakron.edu/</a:t>
            </a:r>
            <a:r>
              <a:rPr lang="en-US" altLang="en-US" sz="2000" dirty="0" err="1">
                <a:solidFill>
                  <a:srgbClr val="00002F"/>
                </a:solidFill>
              </a:rPr>
              <a:t>finaid</a:t>
            </a:r>
            <a:r>
              <a:rPr lang="en-US" altLang="en-US" sz="2000" dirty="0">
                <a:solidFill>
                  <a:srgbClr val="00002F"/>
                </a:solidFill>
              </a:rPr>
              <a:t>/support</a:t>
            </a:r>
          </a:p>
          <a:p>
            <a:pPr algn="ctr" eaLnBrk="1" hangingPunct="1"/>
            <a:endParaRPr lang="en-US" altLang="en-US" sz="800" dirty="0">
              <a:solidFill>
                <a:srgbClr val="00002F"/>
              </a:solidFill>
            </a:endParaRPr>
          </a:p>
          <a:p>
            <a:pPr algn="ctr" eaLnBrk="1" hangingPunct="1"/>
            <a:r>
              <a:rPr lang="en-US" altLang="en-US" sz="2000" dirty="0">
                <a:solidFill>
                  <a:srgbClr val="00002F"/>
                </a:solidFill>
              </a:rPr>
              <a:t>Live Chat</a:t>
            </a:r>
          </a:p>
          <a:p>
            <a:pPr algn="ctr" eaLnBrk="1" hangingPunct="1"/>
            <a:endParaRPr lang="en-US" altLang="en-US" sz="1200" dirty="0">
              <a:solidFill>
                <a:srgbClr val="00002F"/>
              </a:solidFill>
            </a:endParaRPr>
          </a:p>
          <a:p>
            <a:pPr algn="ctr" eaLnBrk="1" hangingPunct="1"/>
            <a:r>
              <a:rPr lang="en-US" altLang="en-US" sz="2000" dirty="0">
                <a:solidFill>
                  <a:srgbClr val="00002F"/>
                </a:solidFill>
              </a:rPr>
              <a:t>Available 24/7/365</a:t>
            </a:r>
          </a:p>
          <a:p>
            <a:pPr algn="ctr" eaLnBrk="1" hangingPunct="1"/>
            <a:endParaRPr lang="en-US" altLang="en-US" b="1" dirty="0">
              <a:solidFill>
                <a:srgbClr val="00002F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UCM-1016-32800_GeneralPP3.jpg">
            <a:extLst>
              <a:ext uri="{FF2B5EF4-FFF2-40B4-BE49-F238E27FC236}">
                <a16:creationId xmlns:a16="http://schemas.microsoft.com/office/drawing/2014/main" id="{681E0F37-4389-44D6-B222-36AB3D39A1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itle 1">
            <a:extLst>
              <a:ext uri="{FF2B5EF4-FFF2-40B4-BE49-F238E27FC236}">
                <a16:creationId xmlns:a16="http://schemas.microsoft.com/office/drawing/2014/main" id="{C8D17391-A7DC-48C3-AE8E-31930430A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413" y="569913"/>
            <a:ext cx="8229600" cy="1049337"/>
          </a:xfrm>
        </p:spPr>
        <p:txBody>
          <a:bodyPr anchor="b"/>
          <a:lstStyle/>
          <a:p>
            <a:pPr eaLnBrk="1" hangingPunct="1"/>
            <a:r>
              <a:rPr lang="en-US" altLang="en-US" sz="3200" b="1">
                <a:solidFill>
                  <a:srgbClr val="00002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External Scholarship Sources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9A434AD-49D0-4F18-838D-AB42610B15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7013" y="1800225"/>
            <a:ext cx="8382000" cy="4365625"/>
          </a:xfrm>
        </p:spPr>
        <p:txBody>
          <a:bodyPr rtlCol="0">
            <a:normAutofit fontScale="92500" lnSpcReduction="20000"/>
          </a:bodyPr>
          <a:lstStyle/>
          <a:p>
            <a:pPr marL="914400" lvl="1" indent="-457200" defTabSz="457146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rgbClr val="00002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314450" lvl="2" indent="-457200" defTabSz="457146" eaLnBrk="1" fontAlgn="auto" hangingPunct="1">
              <a:lnSpc>
                <a:spcPct val="160000"/>
              </a:lnSpc>
              <a:spcAft>
                <a:spcPts val="0"/>
              </a:spcAft>
              <a:defRPr/>
            </a:pPr>
            <a:r>
              <a:rPr lang="en-US" sz="2600" dirty="0">
                <a:solidFill>
                  <a:srgbClr val="0000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Financial Aid Scholarship Board</a:t>
            </a:r>
          </a:p>
          <a:p>
            <a:pPr marL="1314450" lvl="2" indent="-457200" defTabSz="457146" eaLnBrk="1" fontAlgn="auto" hangingPunct="1">
              <a:lnSpc>
                <a:spcPct val="160000"/>
              </a:lnSpc>
              <a:spcAft>
                <a:spcPts val="0"/>
              </a:spcAft>
              <a:defRPr/>
            </a:pPr>
            <a:r>
              <a:rPr lang="en-US" sz="2600" dirty="0">
                <a:solidFill>
                  <a:srgbClr val="0000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Private foundations</a:t>
            </a:r>
          </a:p>
          <a:p>
            <a:pPr marL="1314450" lvl="2" indent="-457200" defTabSz="457146" eaLnBrk="1" fontAlgn="auto" hangingPunct="1">
              <a:lnSpc>
                <a:spcPct val="160000"/>
              </a:lnSpc>
              <a:spcAft>
                <a:spcPts val="0"/>
              </a:spcAft>
              <a:defRPr/>
            </a:pPr>
            <a:r>
              <a:rPr lang="en-US" sz="2600" dirty="0">
                <a:solidFill>
                  <a:srgbClr val="0000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Businesses and employers</a:t>
            </a:r>
          </a:p>
          <a:p>
            <a:pPr marL="1314450" lvl="2" indent="-457200" defTabSz="457146" eaLnBrk="1" fontAlgn="auto" hangingPunct="1">
              <a:lnSpc>
                <a:spcPct val="160000"/>
              </a:lnSpc>
              <a:spcAft>
                <a:spcPts val="0"/>
              </a:spcAft>
              <a:defRPr/>
            </a:pPr>
            <a:r>
              <a:rPr lang="en-US" sz="2600" dirty="0">
                <a:solidFill>
                  <a:srgbClr val="0000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Civic and charitable organizations</a:t>
            </a:r>
          </a:p>
          <a:p>
            <a:pPr marL="1314450" lvl="2" indent="-457200" defTabSz="457146" eaLnBrk="1" fontAlgn="auto" hangingPunct="1">
              <a:lnSpc>
                <a:spcPct val="160000"/>
              </a:lnSpc>
              <a:spcAft>
                <a:spcPts val="0"/>
              </a:spcAft>
              <a:defRPr/>
            </a:pPr>
            <a:r>
              <a:rPr lang="en-US" sz="2600" dirty="0">
                <a:solidFill>
                  <a:srgbClr val="0000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Churches</a:t>
            </a:r>
          </a:p>
          <a:p>
            <a:pPr marL="1314450" lvl="2" indent="-457200" defTabSz="457146" eaLnBrk="1" fontAlgn="auto" hangingPunct="1">
              <a:lnSpc>
                <a:spcPct val="160000"/>
              </a:lnSpc>
              <a:spcAft>
                <a:spcPts val="0"/>
              </a:spcAft>
              <a:defRPr/>
            </a:pPr>
            <a:r>
              <a:rPr lang="en-US" sz="2600" dirty="0">
                <a:solidFill>
                  <a:srgbClr val="0000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Local libraries</a:t>
            </a:r>
            <a:br>
              <a:rPr lang="en-US" sz="2200" dirty="0">
                <a:solidFill>
                  <a:srgbClr val="0000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2200" dirty="0">
              <a:solidFill>
                <a:srgbClr val="00002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 defTabSz="457146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2400" i="1" dirty="0">
              <a:solidFill>
                <a:srgbClr val="00002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defTabSz="457146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>
              <a:solidFill>
                <a:srgbClr val="00002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480" y="2119134"/>
            <a:ext cx="6262291" cy="377543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3251" y="1042989"/>
            <a:ext cx="7042150" cy="7175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>
                <a:solidFill>
                  <a:srgbClr val="002060"/>
                </a:solidFill>
              </a:rPr>
              <a:t>Help-A-Zip Referral</a:t>
            </a:r>
            <a:endParaRPr lang="en-US" sz="3300" dirty="0">
              <a:solidFill>
                <a:srgbClr val="00206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513098" y="1713796"/>
            <a:ext cx="3104228" cy="4649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100" b="1" dirty="0">
                <a:solidFill>
                  <a:srgbClr val="002060"/>
                </a:solidFill>
              </a:rPr>
              <a:t>www.uakron.edu/referral </a:t>
            </a:r>
            <a:endParaRPr lang="en-US" sz="21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140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UCM-1016-32800_GeneralPP2.jpg">
            <a:extLst>
              <a:ext uri="{FF2B5EF4-FFF2-40B4-BE49-F238E27FC236}">
                <a16:creationId xmlns:a16="http://schemas.microsoft.com/office/drawing/2014/main" id="{D20BE27C-FE0C-48FC-A1F7-30B2B659F6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1">
            <a:extLst>
              <a:ext uri="{FF2B5EF4-FFF2-40B4-BE49-F238E27FC236}">
                <a16:creationId xmlns:a16="http://schemas.microsoft.com/office/drawing/2014/main" id="{2E1D27BB-4CBA-42D3-BA94-0F4DB277A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513" y="666750"/>
            <a:ext cx="7800975" cy="437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en-US" sz="4200" b="1" dirty="0">
                <a:solidFill>
                  <a:srgbClr val="041E42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What is Financial Aid?</a:t>
            </a:r>
          </a:p>
          <a:p>
            <a:pPr eaLnBrk="1" hangingPunct="1">
              <a:lnSpc>
                <a:spcPct val="120000"/>
              </a:lnSpc>
            </a:pPr>
            <a:endParaRPr lang="en-US" altLang="en-US" sz="2400" i="1" dirty="0">
              <a:solidFill>
                <a:srgbClr val="041E4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en-US" sz="2400" i="1" dirty="0">
                <a:solidFill>
                  <a:srgbClr val="041E4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Financial Aid is a broad group of funding sources that assists students in meeting the cost of attending college and can include grants, scholarships, work-study programs, and student loans. </a:t>
            </a:r>
          </a:p>
          <a:p>
            <a:pPr eaLnBrk="1" hangingPunct="1"/>
            <a:endParaRPr lang="en-US" altLang="en-US" sz="2400" dirty="0">
              <a:solidFill>
                <a:srgbClr val="00002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1" hangingPunct="1"/>
            <a:endParaRPr lang="en-US" altLang="en-US" sz="1400" dirty="0"/>
          </a:p>
          <a:p>
            <a:pPr algn="ctr" eaLnBrk="1" hangingPunct="1">
              <a:lnSpc>
                <a:spcPct val="120000"/>
              </a:lnSpc>
            </a:pPr>
            <a:endParaRPr lang="en-US" altLang="en-US" sz="1400" b="1" dirty="0">
              <a:solidFill>
                <a:srgbClr val="00002F"/>
              </a:solidFill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723" y="743167"/>
            <a:ext cx="7886700" cy="994172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Balancing on a Budget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712" y="1552580"/>
            <a:ext cx="4270361" cy="34522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0134" y="1552580"/>
            <a:ext cx="4270361" cy="345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02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4439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10909" y="1517287"/>
            <a:ext cx="7290054" cy="6217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>
                <a:solidFill>
                  <a:srgbClr val="002060"/>
                </a:solidFill>
              </a:rPr>
              <a:t>Financial Empowerment Center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03" y="0"/>
            <a:ext cx="2331768" cy="1413506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43892" y="2466209"/>
            <a:ext cx="7290055" cy="3017520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1650" b="1" u="sng" dirty="0">
                <a:solidFill>
                  <a:srgbClr val="002060"/>
                </a:solidFill>
              </a:rPr>
              <a:t>FREE</a:t>
            </a:r>
            <a:r>
              <a:rPr lang="en-US" sz="1650" dirty="0">
                <a:solidFill>
                  <a:srgbClr val="002060"/>
                </a:solidFill>
              </a:rPr>
              <a:t> one-on-one financial counseling delivered by professionally trained coaches</a:t>
            </a:r>
          </a:p>
          <a:p>
            <a:pPr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solidFill>
                  <a:srgbClr val="002060"/>
                </a:solidFill>
              </a:rPr>
              <a:t>Conveniently located in Simmons Hall</a:t>
            </a:r>
          </a:p>
          <a:p>
            <a:pPr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solidFill>
                  <a:srgbClr val="002060"/>
                </a:solidFill>
              </a:rPr>
              <a:t>Appointment needed, can schedule via </a:t>
            </a:r>
            <a:r>
              <a:rPr lang="en-US" sz="1650" dirty="0" err="1">
                <a:solidFill>
                  <a:srgbClr val="002060"/>
                </a:solidFill>
              </a:rPr>
              <a:t>ZipAssist</a:t>
            </a:r>
            <a:r>
              <a:rPr lang="en-US" sz="1650" dirty="0">
                <a:solidFill>
                  <a:srgbClr val="002060"/>
                </a:solidFill>
              </a:rPr>
              <a:t> </a:t>
            </a:r>
          </a:p>
          <a:p>
            <a:pPr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solidFill>
                  <a:srgbClr val="002060"/>
                </a:solidFill>
              </a:rPr>
              <a:t>Financial coaching focuses on these areas: </a:t>
            </a:r>
          </a:p>
          <a:p>
            <a:pPr lvl="1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solidFill>
                  <a:srgbClr val="002060"/>
                </a:solidFill>
              </a:rPr>
              <a:t>Credit score improvement </a:t>
            </a:r>
          </a:p>
          <a:p>
            <a:pPr lvl="1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solidFill>
                  <a:srgbClr val="002060"/>
                </a:solidFill>
              </a:rPr>
              <a:t>Debt reduction </a:t>
            </a:r>
          </a:p>
          <a:p>
            <a:pPr lvl="1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solidFill>
                  <a:srgbClr val="002060"/>
                </a:solidFill>
              </a:rPr>
              <a:t>Increased saving and asset building </a:t>
            </a:r>
          </a:p>
          <a:p>
            <a:pPr lvl="1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solidFill>
                  <a:srgbClr val="002060"/>
                </a:solidFill>
              </a:rPr>
              <a:t>Banking access </a:t>
            </a:r>
          </a:p>
          <a:p>
            <a:pPr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US" sz="1650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1960" y="3828796"/>
            <a:ext cx="4745355" cy="63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8539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709" y="334458"/>
            <a:ext cx="9060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Georgia" panose="02040502050405020303" pitchFamily="18" charset="0"/>
              </a:rPr>
              <a:t>Connect with the Office of Student Financial Aid!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034" y="3564224"/>
            <a:ext cx="1005408" cy="10054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7" y="2205739"/>
            <a:ext cx="1308462" cy="11732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034" y="4963057"/>
            <a:ext cx="1005408" cy="10054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2355"/>
            <a:ext cx="2515894" cy="37832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89490" y="2530745"/>
            <a:ext cx="37223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facebook.com/UAFinAid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89489" y="3805318"/>
            <a:ext cx="2290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@</a:t>
            </a:r>
            <a:r>
              <a:rPr lang="en-US" sz="2800" dirty="0" err="1">
                <a:solidFill>
                  <a:schemeClr val="bg1"/>
                </a:solidFill>
              </a:rPr>
              <a:t>AkronFinAid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89489" y="4966026"/>
            <a:ext cx="33207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University of Akron – 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Student Financial Aid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0877" y="785853"/>
            <a:ext cx="59793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  <a:latin typeface="+mj-lt"/>
              </a:rPr>
              <a:t>Tips, announcements, reminders, how-to videos &amp; more!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1791" y="2331793"/>
            <a:ext cx="874281" cy="8699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53476" y="3563977"/>
            <a:ext cx="874281" cy="8787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52126" y="4963057"/>
            <a:ext cx="874281" cy="87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9451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 descr="UCM-1016-32800_GeneralPP5.jpg">
            <a:extLst>
              <a:ext uri="{FF2B5EF4-FFF2-40B4-BE49-F238E27FC236}">
                <a16:creationId xmlns:a16="http://schemas.microsoft.com/office/drawing/2014/main" id="{D22B10F6-52D0-427C-980A-BAF18F70AF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Box 1">
            <a:extLst>
              <a:ext uri="{FF2B5EF4-FFF2-40B4-BE49-F238E27FC236}">
                <a16:creationId xmlns:a16="http://schemas.microsoft.com/office/drawing/2014/main" id="{6AB6F379-8DFB-4048-A54E-F8A8E016E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2588" y="1917700"/>
            <a:ext cx="4764087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en-US" sz="4200" b="1">
                <a:solidFill>
                  <a:srgbClr val="00002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Questions</a:t>
            </a:r>
          </a:p>
        </p:txBody>
      </p:sp>
      <p:pic>
        <p:nvPicPr>
          <p:cNvPr id="35844" name="Picture 2">
            <a:extLst>
              <a:ext uri="{FF2B5EF4-FFF2-40B4-BE49-F238E27FC236}">
                <a16:creationId xmlns:a16="http://schemas.microsoft.com/office/drawing/2014/main" id="{C7138EA1-0F98-4EC4-AE4F-0741C9468E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176213"/>
            <a:ext cx="3856038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CM-1016-32800_GeneralPP3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52"/>
          <a:stretch/>
        </p:blipFill>
        <p:spPr>
          <a:xfrm>
            <a:off x="0" y="0"/>
            <a:ext cx="9144000" cy="590117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313" y="792251"/>
            <a:ext cx="5876760" cy="619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330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CM-1016-32800_GeneralPP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3706" y="5964709"/>
            <a:ext cx="7207481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1" dirty="0"/>
              <a:t>*New students, starting in Summer 2019, Fall 2019, or Spring 2020</a:t>
            </a:r>
          </a:p>
          <a:p>
            <a:r>
              <a:rPr lang="en-US" sz="1100" b="1" i="1" dirty="0"/>
              <a:t>*Full-time enrollment is 9 or more credits</a:t>
            </a:r>
          </a:p>
          <a:p>
            <a:endParaRPr lang="en-US" sz="1100" b="1" i="1" dirty="0"/>
          </a:p>
          <a:p>
            <a:r>
              <a:rPr lang="en-US" sz="1600" b="1" i="1" dirty="0">
                <a:hlinkClick r:id="rId4"/>
              </a:rPr>
              <a:t>www.uakron.edu/finaid/cost-of-attendance</a:t>
            </a:r>
            <a:r>
              <a:rPr lang="en-US" sz="1600" b="1" i="1" dirty="0"/>
              <a:t> 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8BE6B1FA-ABA8-40CC-B1A0-FA40E11DFA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137811"/>
              </p:ext>
            </p:extLst>
          </p:nvPr>
        </p:nvGraphicFramePr>
        <p:xfrm>
          <a:off x="173706" y="699270"/>
          <a:ext cx="8625121" cy="52207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6666">
                  <a:extLst>
                    <a:ext uri="{9D8B030D-6E8A-4147-A177-3AD203B41FA5}">
                      <a16:colId xmlns:a16="http://schemas.microsoft.com/office/drawing/2014/main" val="1204590282"/>
                    </a:ext>
                  </a:extLst>
                </a:gridCol>
                <a:gridCol w="2031953">
                  <a:extLst>
                    <a:ext uri="{9D8B030D-6E8A-4147-A177-3AD203B41FA5}">
                      <a16:colId xmlns:a16="http://schemas.microsoft.com/office/drawing/2014/main" val="3290410837"/>
                    </a:ext>
                  </a:extLst>
                </a:gridCol>
                <a:gridCol w="1532028">
                  <a:extLst>
                    <a:ext uri="{9D8B030D-6E8A-4147-A177-3AD203B41FA5}">
                      <a16:colId xmlns:a16="http://schemas.microsoft.com/office/drawing/2014/main" val="2602439208"/>
                    </a:ext>
                  </a:extLst>
                </a:gridCol>
                <a:gridCol w="2174474">
                  <a:extLst>
                    <a:ext uri="{9D8B030D-6E8A-4147-A177-3AD203B41FA5}">
                      <a16:colId xmlns:a16="http://schemas.microsoft.com/office/drawing/2014/main" val="2271434868"/>
                    </a:ext>
                  </a:extLst>
                </a:gridCol>
              </a:tblGrid>
              <a:tr h="532128">
                <a:tc gridSpan="3"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2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2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8D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076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ucida Bright" panose="02040602050505020304" pitchFamily="18" charset="0"/>
                        </a:rPr>
                        <a:t>Graduate Students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0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Lucida Bright" panose="02040602050505020304" pitchFamily="18" charset="0"/>
                          <a:ea typeface="+mn-ea"/>
                          <a:cs typeface="+mn-cs"/>
                        </a:rPr>
                        <a:t>Full Time</a:t>
                      </a:r>
                    </a:p>
                    <a:p>
                      <a:pPr algn="ctr"/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Lucida Bright" panose="02040602050505020304" pitchFamily="18" charset="0"/>
                          <a:ea typeface="+mn-ea"/>
                          <a:cs typeface="+mn-cs"/>
                        </a:rPr>
                        <a:t>9 or more credits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Lucida Bright" panose="02040602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0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Lucida Bright" panose="02040602050505020304" pitchFamily="18" charset="0"/>
                          <a:ea typeface="+mn-ea"/>
                          <a:cs typeface="+mn-cs"/>
                        </a:rPr>
                        <a:t>1/2  Time</a:t>
                      </a:r>
                    </a:p>
                    <a:p>
                      <a:pPr algn="ctr"/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Lucida Bright" panose="02040602050505020304" pitchFamily="18" charset="0"/>
                          <a:ea typeface="+mn-ea"/>
                          <a:cs typeface="+mn-cs"/>
                        </a:rPr>
                        <a:t>4.5-8 credits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Lucida Bright" panose="02040602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0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Lucida Bright" panose="02040602050505020304" pitchFamily="18" charset="0"/>
                          <a:ea typeface="+mn-ea"/>
                          <a:cs typeface="+mn-cs"/>
                        </a:rPr>
                        <a:t>Less Than 1/2 Time</a:t>
                      </a:r>
                    </a:p>
                    <a:p>
                      <a:pPr algn="ctr"/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Lucida Bright" panose="02040602050505020304" pitchFamily="18" charset="0"/>
                          <a:ea typeface="+mn-ea"/>
                          <a:cs typeface="+mn-cs"/>
                        </a:rPr>
                        <a:t>1-4 credits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Lucida Bright" panose="02040602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0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463911"/>
                  </a:ext>
                </a:extLst>
              </a:tr>
              <a:tr h="376675"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Lucida Bright" panose="02040602050505020304" pitchFamily="18" charset="0"/>
                          <a:ea typeface="+mn-ea"/>
                          <a:cs typeface="+mn-cs"/>
                        </a:rPr>
                        <a:t>Tuition and Fees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Lucida Bright" panose="02040602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0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Lucida Bright" panose="02040602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16,884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0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Lucida Bright" panose="02040602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8,898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0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Lucida Bright" panose="02040602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4,194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0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46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Lucida Bright" panose="02040602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Room and Board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0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Lucida Bright" panose="02040602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12,296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0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Lucida Bright" panose="02040602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12,296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0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Lucida Bright" panose="02040602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0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124972"/>
                  </a:ext>
                </a:extLst>
              </a:tr>
              <a:tr h="4822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Lucida Bright" panose="02040602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Books and Supplies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0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Lucida Bright" panose="02040602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0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Lucida Bright" panose="02040602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0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Lucida Bright" panose="02040602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0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837644"/>
                  </a:ext>
                </a:extLst>
              </a:tr>
              <a:tr h="4684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Lucida Bright" panose="02040602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Transportation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0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Lucida Bright" panose="02040602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1,600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0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Lucida Bright" panose="02040602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1,600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0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Lucida Bright" panose="02040602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0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9626787"/>
                  </a:ext>
                </a:extLst>
              </a:tr>
              <a:tr h="3857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Lucida Bright" panose="02040602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Personal Expenses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0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Lucida Bright" panose="02040602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0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Lucida Bright" panose="02040602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0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Lucida Bright" panose="02040602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0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574468"/>
                  </a:ext>
                </a:extLst>
              </a:tr>
              <a:tr h="2376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Lucida Bright" panose="02040602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2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Lucida Bright" panose="02040602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2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Lucida Bright" panose="02040602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2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Lucida Bright" panose="02040602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482736"/>
                  </a:ext>
                </a:extLst>
              </a:tr>
              <a:tr h="4909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Lucida Bright" panose="02040602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Ohio Resident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0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Lucida Bright" panose="02040602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34,780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0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Lucida Bright" panose="02040602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26,294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0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Lucida Bright" panose="02040602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4,444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0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795736"/>
                  </a:ext>
                </a:extLst>
              </a:tr>
              <a:tr h="5392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Lucida Bright" panose="02040602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 Resident Charge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0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Lucida Bright" panose="02040602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9,788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0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Lucida Bright" panose="02040602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4,894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0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Lucida Bright" panose="02040602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2,448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0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436185"/>
                  </a:ext>
                </a:extLst>
              </a:tr>
              <a:tr h="6600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Lucida Bright" panose="02040602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Non-Ohio Resident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0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Lucida Bright" panose="02040602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44,568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0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Lucida Bright" panose="02040602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31,188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0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Lucida Bright" panose="02040602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6,892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0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2381278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498981" y="646331"/>
            <a:ext cx="6146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Georgia" panose="02040502050405020303" pitchFamily="18" charset="0"/>
              </a:rPr>
              <a:t>Cost of Attendance Examples</a:t>
            </a:r>
          </a:p>
        </p:txBody>
      </p:sp>
    </p:spTree>
    <p:extLst>
      <p:ext uri="{BB962C8B-B14F-4D97-AF65-F5344CB8AC3E}">
        <p14:creationId xmlns:p14="http://schemas.microsoft.com/office/powerpoint/2010/main" val="2314022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CM-1016-32800_GeneralPP3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02"/>
          <a:stretch/>
        </p:blipFill>
        <p:spPr>
          <a:xfrm>
            <a:off x="0" y="0"/>
            <a:ext cx="9144000" cy="57880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7617" y="858042"/>
            <a:ext cx="4951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2F"/>
                </a:solidFill>
                <a:latin typeface="Georgia" panose="02040502050405020303" pitchFamily="18" charset="0"/>
              </a:rPr>
              <a:t>Types of Financial Aid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961861"/>
              </p:ext>
            </p:extLst>
          </p:nvPr>
        </p:nvGraphicFramePr>
        <p:xfrm>
          <a:off x="431222" y="1701537"/>
          <a:ext cx="8281556" cy="3648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0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07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53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Gift Aid</a:t>
                      </a:r>
                    </a:p>
                  </a:txBody>
                  <a:tcPr>
                    <a:solidFill>
                      <a:srgbClr val="00002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Description</a:t>
                      </a:r>
                    </a:p>
                  </a:txBody>
                  <a:tcPr>
                    <a:solidFill>
                      <a:srgbClr val="0000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Grants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Awarded by federal and state</a:t>
                      </a:r>
                      <a:r>
                        <a:rPr lang="en-US" sz="1600" baseline="0" dirty="0"/>
                        <a:t> government</a:t>
                      </a:r>
                      <a:endParaRPr lang="en-US" sz="1600" dirty="0"/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957">
                <a:tc>
                  <a:txBody>
                    <a:bodyPr/>
                    <a:lstStyle/>
                    <a:p>
                      <a:pPr marL="0" marR="0" lvl="0" indent="0" algn="l" defTabSz="4571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Scholarships/Fellowships</a:t>
                      </a:r>
                    </a:p>
                  </a:txBody>
                  <a:tcPr anchor="ctr"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Awarded by a variety of sources including the University, community groups, businesses, etc.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74506"/>
                  </a:ext>
                </a:extLst>
              </a:tr>
              <a:tr h="45657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Self-Help</a:t>
                      </a:r>
                      <a:r>
                        <a:rPr lang="en-US" sz="2000" baseline="0" dirty="0">
                          <a:solidFill>
                            <a:schemeClr val="bg1"/>
                          </a:solidFill>
                        </a:rPr>
                        <a:t> Aid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002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Description</a:t>
                      </a:r>
                    </a:p>
                  </a:txBody>
                  <a:tcPr anchor="ctr">
                    <a:solidFill>
                      <a:srgbClr val="0000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Student Employment/Federal Work Study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Money earned while working part-time on campus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Subsidized/Unsubsidized</a:t>
                      </a:r>
                      <a:r>
                        <a:rPr lang="en-US" baseline="0" dirty="0"/>
                        <a:t> Loans (student)</a:t>
                      </a:r>
                      <a:endParaRPr lang="en-US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Low interest loans, repaid</a:t>
                      </a:r>
                      <a:r>
                        <a:rPr lang="en-US" sz="1600" baseline="0" dirty="0"/>
                        <a:t> by the </a:t>
                      </a:r>
                      <a:r>
                        <a:rPr lang="en-US" sz="1600" dirty="0"/>
                        <a:t>student after graduation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Private Loans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Loans that students borrow</a:t>
                      </a:r>
                      <a:r>
                        <a:rPr lang="en-US" sz="1600" baseline="0" dirty="0"/>
                        <a:t> (</a:t>
                      </a:r>
                      <a:r>
                        <a:rPr lang="en-US" sz="1400" baseline="0" dirty="0"/>
                        <a:t>Might </a:t>
                      </a:r>
                      <a:r>
                        <a:rPr lang="en-US" sz="1600" baseline="0" dirty="0"/>
                        <a:t>often needs a cosigner), repaid after graduation</a:t>
                      </a:r>
                      <a:endParaRPr lang="en-US" sz="1600" dirty="0"/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087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 descr="UCM-1016-32800_GeneralPP3.jpg">
            <a:extLst>
              <a:ext uri="{FF2B5EF4-FFF2-40B4-BE49-F238E27FC236}">
                <a16:creationId xmlns:a16="http://schemas.microsoft.com/office/drawing/2014/main" id="{106EEC82-8F31-4E95-8DC4-54A5BBB7C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itle 1">
            <a:extLst>
              <a:ext uri="{FF2B5EF4-FFF2-40B4-BE49-F238E27FC236}">
                <a16:creationId xmlns:a16="http://schemas.microsoft.com/office/drawing/2014/main" id="{88A4401B-AE98-4519-BF7B-44598C933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6913"/>
            <a:ext cx="8229600" cy="1046162"/>
          </a:xfrm>
        </p:spPr>
        <p:txBody>
          <a:bodyPr anchor="b"/>
          <a:lstStyle/>
          <a:p>
            <a:pPr eaLnBrk="1" hangingPunct="1"/>
            <a:r>
              <a:rPr lang="en-US" altLang="en-US" sz="3200" b="1">
                <a:solidFill>
                  <a:srgbClr val="00002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How do I apply for financial aid?</a:t>
            </a:r>
            <a:br>
              <a:rPr lang="en-US" altLang="en-US" sz="3200" b="1">
                <a:solidFill>
                  <a:srgbClr val="00002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</a:br>
            <a:r>
              <a:rPr lang="en-US" altLang="en-US" sz="2000" b="1">
                <a:solidFill>
                  <a:srgbClr val="0070C0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www.fafsa.gov</a:t>
            </a:r>
          </a:p>
        </p:txBody>
      </p:sp>
      <p:pic>
        <p:nvPicPr>
          <p:cNvPr id="31748" name="Picture 1">
            <a:extLst>
              <a:ext uri="{FF2B5EF4-FFF2-40B4-BE49-F238E27FC236}">
                <a16:creationId xmlns:a16="http://schemas.microsoft.com/office/drawing/2014/main" id="{72CE6013-19CA-4769-89F9-40D6732BE2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1941513"/>
            <a:ext cx="8902700" cy="47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 descr="UCM-1016-32800_GeneralPP3.jpg">
            <a:extLst>
              <a:ext uri="{FF2B5EF4-FFF2-40B4-BE49-F238E27FC236}">
                <a16:creationId xmlns:a16="http://schemas.microsoft.com/office/drawing/2014/main" id="{9390C928-0899-4131-AB78-E3D7D48034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763" y="0"/>
            <a:ext cx="9275763" cy="6858000"/>
          </a:xfrm>
          <a:prstGeom prst="rect">
            <a:avLst/>
          </a:prstGeom>
          <a:solidFill>
            <a:srgbClr val="9C8D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itle 1">
            <a:extLst>
              <a:ext uri="{FF2B5EF4-FFF2-40B4-BE49-F238E27FC236}">
                <a16:creationId xmlns:a16="http://schemas.microsoft.com/office/drawing/2014/main" id="{94ACB526-9D57-4225-8E2D-CB82EBCFD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413" y="163513"/>
            <a:ext cx="8229600" cy="1049337"/>
          </a:xfrm>
        </p:spPr>
        <p:txBody>
          <a:bodyPr anchor="b"/>
          <a:lstStyle/>
          <a:p>
            <a:pPr eaLnBrk="1" hangingPunct="1"/>
            <a:r>
              <a:rPr lang="en-US" altLang="en-US" sz="3200" b="1">
                <a:solidFill>
                  <a:srgbClr val="00002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Application Process Flow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8C58E8D-25C8-432E-B6E1-8137616D5AB3}"/>
              </a:ext>
            </a:extLst>
          </p:cNvPr>
          <p:cNvSpPr/>
          <p:nvPr/>
        </p:nvSpPr>
        <p:spPr>
          <a:xfrm>
            <a:off x="153988" y="1335088"/>
            <a:ext cx="2435225" cy="957262"/>
          </a:xfrm>
          <a:prstGeom prst="roundRect">
            <a:avLst/>
          </a:prstGeom>
          <a:solidFill>
            <a:srgbClr val="00002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4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Student completes FAFSA</a:t>
            </a:r>
          </a:p>
        </p:txBody>
      </p:sp>
      <p:cxnSp>
        <p:nvCxnSpPr>
          <p:cNvPr id="9" name="Elbow Connector 8">
            <a:extLst>
              <a:ext uri="{FF2B5EF4-FFF2-40B4-BE49-F238E27FC236}">
                <a16:creationId xmlns:a16="http://schemas.microsoft.com/office/drawing/2014/main" id="{854B7BD6-F775-4A7A-BB44-18D36E72F8D8}"/>
              </a:ext>
            </a:extLst>
          </p:cNvPr>
          <p:cNvCxnSpPr/>
          <p:nvPr/>
        </p:nvCxnSpPr>
        <p:spPr>
          <a:xfrm>
            <a:off x="2589213" y="1592263"/>
            <a:ext cx="461962" cy="428625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504C2E2-34B7-4B92-92DC-23A76569E9BE}"/>
              </a:ext>
            </a:extLst>
          </p:cNvPr>
          <p:cNvSpPr/>
          <p:nvPr/>
        </p:nvSpPr>
        <p:spPr>
          <a:xfrm>
            <a:off x="3051175" y="1592263"/>
            <a:ext cx="2524125" cy="1112837"/>
          </a:xfrm>
          <a:prstGeom prst="roundRect">
            <a:avLst/>
          </a:prstGeom>
          <a:solidFill>
            <a:srgbClr val="9C8D5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4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0000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UA receives results and determines if any additional information is needed and makes request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6AF271C-C997-4EEE-B23B-A5265D418F6C}"/>
              </a:ext>
            </a:extLst>
          </p:cNvPr>
          <p:cNvSpPr/>
          <p:nvPr/>
        </p:nvSpPr>
        <p:spPr>
          <a:xfrm>
            <a:off x="3024188" y="3151188"/>
            <a:ext cx="2551112" cy="930275"/>
          </a:xfrm>
          <a:prstGeom prst="roundRect">
            <a:avLst/>
          </a:prstGeom>
          <a:solidFill>
            <a:srgbClr val="00002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4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Student provides any additional information needed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323F4B7A-D3CD-4052-96D8-EB13A4A79BF5}"/>
              </a:ext>
            </a:extLst>
          </p:cNvPr>
          <p:cNvSpPr/>
          <p:nvPr/>
        </p:nvSpPr>
        <p:spPr>
          <a:xfrm>
            <a:off x="3013075" y="4473575"/>
            <a:ext cx="2562225" cy="892175"/>
          </a:xfrm>
          <a:prstGeom prst="roundRect">
            <a:avLst/>
          </a:prstGeom>
          <a:solidFill>
            <a:srgbClr val="9C8D5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4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0000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UA reviews and finalizes awards</a:t>
            </a:r>
          </a:p>
        </p:txBody>
      </p:sp>
      <p:cxnSp>
        <p:nvCxnSpPr>
          <p:cNvPr id="18" name="Elbow Connector 17">
            <a:extLst>
              <a:ext uri="{FF2B5EF4-FFF2-40B4-BE49-F238E27FC236}">
                <a16:creationId xmlns:a16="http://schemas.microsoft.com/office/drawing/2014/main" id="{04F26C21-DFC8-4EBF-BABE-3ECDAFA6EF4D}"/>
              </a:ext>
            </a:extLst>
          </p:cNvPr>
          <p:cNvCxnSpPr/>
          <p:nvPr/>
        </p:nvCxnSpPr>
        <p:spPr>
          <a:xfrm flipV="1">
            <a:off x="5575300" y="4629150"/>
            <a:ext cx="560388" cy="303213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FCCDE57F-8247-453E-94B1-644EEEBA71BD}"/>
              </a:ext>
            </a:extLst>
          </p:cNvPr>
          <p:cNvSpPr/>
          <p:nvPr/>
        </p:nvSpPr>
        <p:spPr>
          <a:xfrm>
            <a:off x="6135688" y="4222750"/>
            <a:ext cx="2473325" cy="1392238"/>
          </a:xfrm>
          <a:prstGeom prst="roundRect">
            <a:avLst/>
          </a:prstGeom>
          <a:solidFill>
            <a:srgbClr val="00002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4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Student receives Financial Aid Offer  detailing financial aid awards including grants, scholarships, work-study, loans</a:t>
            </a:r>
          </a:p>
        </p:txBody>
      </p:sp>
      <p:cxnSp>
        <p:nvCxnSpPr>
          <p:cNvPr id="26" name="Elbow Connector 25">
            <a:extLst>
              <a:ext uri="{FF2B5EF4-FFF2-40B4-BE49-F238E27FC236}">
                <a16:creationId xmlns:a16="http://schemas.microsoft.com/office/drawing/2014/main" id="{3D4ED93E-47DA-4A84-B197-69B4C429A63E}"/>
              </a:ext>
            </a:extLst>
          </p:cNvPr>
          <p:cNvCxnSpPr/>
          <p:nvPr/>
        </p:nvCxnSpPr>
        <p:spPr>
          <a:xfrm rot="5400000">
            <a:off x="4090194" y="2837656"/>
            <a:ext cx="446088" cy="231775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>
            <a:extLst>
              <a:ext uri="{FF2B5EF4-FFF2-40B4-BE49-F238E27FC236}">
                <a16:creationId xmlns:a16="http://schemas.microsoft.com/office/drawing/2014/main" id="{135C6C9C-EF40-4525-A348-5225872F5215}"/>
              </a:ext>
            </a:extLst>
          </p:cNvPr>
          <p:cNvCxnSpPr>
            <a:stCxn id="13" idx="2"/>
          </p:cNvCxnSpPr>
          <p:nvPr/>
        </p:nvCxnSpPr>
        <p:spPr>
          <a:xfrm rot="5400000">
            <a:off x="3986213" y="4160838"/>
            <a:ext cx="392112" cy="233362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5-Point Star 30">
            <a:extLst>
              <a:ext uri="{FF2B5EF4-FFF2-40B4-BE49-F238E27FC236}">
                <a16:creationId xmlns:a16="http://schemas.microsoft.com/office/drawing/2014/main" id="{F73C9A8A-F232-4883-A50D-94B35A2278F2}"/>
              </a:ext>
            </a:extLst>
          </p:cNvPr>
          <p:cNvSpPr/>
          <p:nvPr/>
        </p:nvSpPr>
        <p:spPr>
          <a:xfrm>
            <a:off x="8199438" y="3846513"/>
            <a:ext cx="611187" cy="471487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4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CM-1016-32800_GeneralPP3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"/>
          <a:stretch/>
        </p:blipFill>
        <p:spPr>
          <a:xfrm>
            <a:off x="0" y="0"/>
            <a:ext cx="9144000" cy="68008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3263" y="704014"/>
            <a:ext cx="7814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2F"/>
                </a:solidFill>
                <a:latin typeface="Georgia" panose="02040502050405020303" pitchFamily="18" charset="0"/>
              </a:rPr>
              <a:t>Check Your Email!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8098" y="1562282"/>
            <a:ext cx="72724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endParaRPr lang="en-US" sz="2000" i="1" dirty="0"/>
          </a:p>
          <a:p>
            <a:endParaRPr lang="en-US" sz="2000" i="1" dirty="0"/>
          </a:p>
          <a:p>
            <a:endParaRPr lang="en-US" sz="2000" i="1" dirty="0"/>
          </a:p>
          <a:p>
            <a:endParaRPr lang="en-US" sz="20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88" y="1418343"/>
            <a:ext cx="6086476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385836" y="2250567"/>
            <a:ext cx="6333755" cy="4387476"/>
          </a:xfrm>
          <a:prstGeom prst="rect">
            <a:avLst/>
          </a:prstGeom>
          <a:solidFill>
            <a:sysClr val="window" lastClr="FFFFFF"/>
          </a:solidFill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700" noProof="0" dirty="0">
              <a:solidFill>
                <a:schemeClr val="tx1"/>
              </a:solidFill>
              <a:latin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700" noProof="0" dirty="0">
                <a:solidFill>
                  <a:schemeClr val="tx1"/>
                </a:solidFill>
                <a:latin typeface="+mn-lt"/>
              </a:rPr>
              <a:t>UA faculty members and offices on campus will communicate with you through your University email address.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It is important that you check your email at least once a day!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</a:b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1076212" y="3056643"/>
            <a:ext cx="990600" cy="685800"/>
          </a:xfrm>
          <a:prstGeom prst="ellipse">
            <a:avLst/>
          </a:prstGeom>
          <a:noFill/>
          <a:ln w="28575" cap="rnd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63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8459</TotalTime>
  <Words>1292</Words>
  <Application>Microsoft Office PowerPoint</Application>
  <PresentationFormat>On-screen Show (4:3)</PresentationFormat>
  <Paragraphs>253</Paragraphs>
  <Slides>33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Georgia</vt:lpstr>
      <vt:lpstr>Trebuchet MS</vt:lpstr>
      <vt:lpstr>Arial</vt:lpstr>
      <vt:lpstr>Avenir LT Std 35 Light</vt:lpstr>
      <vt:lpstr>Lucida Bright</vt:lpstr>
      <vt:lpstr>Calibri</vt:lpstr>
      <vt:lpstr>Verdana</vt:lpstr>
      <vt:lpstr>Office Theme</vt:lpstr>
      <vt:lpstr>Understanding and Managing the Financial Process at The University of Akron</vt:lpstr>
      <vt:lpstr>AGENDA</vt:lpstr>
      <vt:lpstr>PowerPoint Presentation</vt:lpstr>
      <vt:lpstr>PowerPoint Presentation</vt:lpstr>
      <vt:lpstr>PowerPoint Presentation</vt:lpstr>
      <vt:lpstr>PowerPoint Presentation</vt:lpstr>
      <vt:lpstr>How do I apply for financial aid? www.fafsa.gov</vt:lpstr>
      <vt:lpstr>Application Process 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Loan Lender vs. Servicer</vt:lpstr>
      <vt:lpstr>PowerPoint Presentation</vt:lpstr>
      <vt:lpstr>NSLDS</vt:lpstr>
      <vt:lpstr>Student Loan Servicer Info</vt:lpstr>
      <vt:lpstr>Student Loan Servicer Info</vt:lpstr>
      <vt:lpstr>Federal Financial Aid History</vt:lpstr>
      <vt:lpstr>PowerPoint Presentation</vt:lpstr>
      <vt:lpstr>PowerPoint Presentation</vt:lpstr>
      <vt:lpstr>External Scholarship Sources</vt:lpstr>
      <vt:lpstr>PowerPoint Presentation</vt:lpstr>
      <vt:lpstr>Balancing on a Budget </vt:lpstr>
      <vt:lpstr>PowerPoint Presentation</vt:lpstr>
      <vt:lpstr>PowerPoint Presentation</vt:lpstr>
      <vt:lpstr>PowerPoint Presentation</vt:lpstr>
    </vt:vector>
  </TitlesOfParts>
  <Company>University of Akron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Standard User</dc:creator>
  <cp:lastModifiedBy>Blake,Heather A</cp:lastModifiedBy>
  <cp:revision>128</cp:revision>
  <cp:lastPrinted>2018-03-20T17:06:59Z</cp:lastPrinted>
  <dcterms:created xsi:type="dcterms:W3CDTF">2015-06-03T17:53:09Z</dcterms:created>
  <dcterms:modified xsi:type="dcterms:W3CDTF">2019-08-23T13:11:06Z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